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85" r:id="rId2"/>
    <p:sldId id="286" r:id="rId3"/>
    <p:sldId id="287" r:id="rId4"/>
    <p:sldId id="288" r:id="rId5"/>
    <p:sldId id="289" r:id="rId6"/>
  </p:sldIdLst>
  <p:sldSz cx="7559675" cy="10691813"/>
  <p:notesSz cx="6858000" cy="9144000"/>
  <p:embeddedFontLst>
    <p:embeddedFont>
      <p:font typeface="微軟正黑體" panose="020B0604030504040204" pitchFamily="34" charset="-120"/>
      <p:regular r:id="rId8"/>
      <p:bold r:id="rId9"/>
    </p:embeddedFont>
    <p:embeddedFont>
      <p:font typeface="Lobster" panose="02020500000000000000" charset="0"/>
      <p:regular r:id="rId10"/>
    </p:embeddedFont>
    <p:embeddedFont>
      <p:font typeface="Comic Sans MS" panose="030F0702030302020204" pitchFamily="66" charset="0"/>
      <p:regular r:id="rId11"/>
      <p:bold r:id="rId12"/>
      <p:italic r:id="rId13"/>
      <p:boldItalic r:id="rId14"/>
    </p:embeddedFont>
    <p:embeddedFont>
      <p:font typeface="微軟正黑體" panose="020B0604030504040204" pitchFamily="34" charset="-120"/>
      <p:regular r:id="rId8"/>
      <p:bold r:id="rId9"/>
    </p:embeddedFont>
    <p:embeddedFont>
      <p:font typeface="Impact" panose="020B0806030902050204" pitchFamily="34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735" userDrawn="1">
          <p15:clr>
            <a:srgbClr val="A4A3A4"/>
          </p15:clr>
        </p15:guide>
        <p15:guide id="2" pos="23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1790" y="-384"/>
      </p:cViewPr>
      <p:guideLst>
        <p:guide orient="horz" pos="6735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0fd947126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0fd947126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0fd947126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0fd947126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cheap shots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57fd5c0c8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57fd5c0c8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515e0120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515e0120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Salmon gratin mushroom steak cubes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5ae4eb362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5ae4eb362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Salmon gratin mushroom steak cubes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7701" y="1547751"/>
            <a:ext cx="7044375" cy="4266776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58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58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58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58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58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58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58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58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58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7694" y="5891307"/>
            <a:ext cx="7044375" cy="164771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2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2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2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2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2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2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2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2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2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7004487" y="9693447"/>
            <a:ext cx="453732" cy="8182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57694" y="2299307"/>
            <a:ext cx="7044375" cy="4081499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67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67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67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67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67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67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67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67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671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57694" y="6552542"/>
            <a:ext cx="7044375" cy="270388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44673" lvl="0" indent="-333505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889345" lvl="1" indent="-308801" algn="ctr" rtl="0">
              <a:spcBef>
                <a:spcPts val="1556"/>
              </a:spcBef>
              <a:spcAft>
                <a:spcPts val="0"/>
              </a:spcAft>
              <a:buSzPts val="1400"/>
              <a:buChar char="○"/>
              <a:defRPr/>
            </a:lvl2pPr>
            <a:lvl3pPr marL="1334018" lvl="2" indent="-308801" algn="ctr" rtl="0">
              <a:spcBef>
                <a:spcPts val="1556"/>
              </a:spcBef>
              <a:spcAft>
                <a:spcPts val="0"/>
              </a:spcAft>
              <a:buSzPts val="1400"/>
              <a:buChar char="■"/>
              <a:defRPr/>
            </a:lvl3pPr>
            <a:lvl4pPr marL="1778691" lvl="3" indent="-308801" algn="ctr" rtl="0">
              <a:spcBef>
                <a:spcPts val="1556"/>
              </a:spcBef>
              <a:spcAft>
                <a:spcPts val="0"/>
              </a:spcAft>
              <a:buSzPts val="1400"/>
              <a:buChar char="●"/>
              <a:defRPr/>
            </a:lvl4pPr>
            <a:lvl5pPr marL="2223364" lvl="4" indent="-308801" algn="ctr" rtl="0">
              <a:spcBef>
                <a:spcPts val="1556"/>
              </a:spcBef>
              <a:spcAft>
                <a:spcPts val="0"/>
              </a:spcAft>
              <a:buSzPts val="1400"/>
              <a:buChar char="○"/>
              <a:defRPr/>
            </a:lvl5pPr>
            <a:lvl6pPr marL="2668036" lvl="5" indent="-308801" algn="ctr" rtl="0">
              <a:spcBef>
                <a:spcPts val="1556"/>
              </a:spcBef>
              <a:spcAft>
                <a:spcPts val="0"/>
              </a:spcAft>
              <a:buSzPts val="1400"/>
              <a:buChar char="■"/>
              <a:defRPr/>
            </a:lvl6pPr>
            <a:lvl7pPr marL="3112709" lvl="6" indent="-308801" algn="ctr" rtl="0">
              <a:spcBef>
                <a:spcPts val="1556"/>
              </a:spcBef>
              <a:spcAft>
                <a:spcPts val="0"/>
              </a:spcAft>
              <a:buSzPts val="1400"/>
              <a:buChar char="●"/>
              <a:defRPr/>
            </a:lvl7pPr>
            <a:lvl8pPr marL="3557382" lvl="7" indent="-308801" algn="ctr" rtl="0">
              <a:spcBef>
                <a:spcPts val="1556"/>
              </a:spcBef>
              <a:spcAft>
                <a:spcPts val="0"/>
              </a:spcAft>
              <a:buSzPts val="1400"/>
              <a:buChar char="○"/>
              <a:defRPr/>
            </a:lvl8pPr>
            <a:lvl9pPr marL="4002054" lvl="8" indent="-308801" algn="ctr" rtl="0">
              <a:spcBef>
                <a:spcPts val="1556"/>
              </a:spcBef>
              <a:spcAft>
                <a:spcPts val="1556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7004487" y="9693447"/>
            <a:ext cx="453732" cy="8182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7004487" y="9693447"/>
            <a:ext cx="453732" cy="8182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7694" y="4470980"/>
            <a:ext cx="7044375" cy="1749761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1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004487" y="9693447"/>
            <a:ext cx="453732" cy="8182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57694" y="925075"/>
            <a:ext cx="7044375" cy="119042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57694" y="2395654"/>
            <a:ext cx="7044375" cy="710172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44673" lvl="0" indent="-333505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889345" lvl="1" indent="-308801" rtl="0">
              <a:spcBef>
                <a:spcPts val="1556"/>
              </a:spcBef>
              <a:spcAft>
                <a:spcPts val="0"/>
              </a:spcAft>
              <a:buSzPts val="1400"/>
              <a:buChar char="○"/>
              <a:defRPr/>
            </a:lvl2pPr>
            <a:lvl3pPr marL="1334018" lvl="2" indent="-308801" rtl="0">
              <a:spcBef>
                <a:spcPts val="1556"/>
              </a:spcBef>
              <a:spcAft>
                <a:spcPts val="0"/>
              </a:spcAft>
              <a:buSzPts val="1400"/>
              <a:buChar char="■"/>
              <a:defRPr/>
            </a:lvl3pPr>
            <a:lvl4pPr marL="1778691" lvl="3" indent="-308801" rtl="0">
              <a:spcBef>
                <a:spcPts val="1556"/>
              </a:spcBef>
              <a:spcAft>
                <a:spcPts val="0"/>
              </a:spcAft>
              <a:buSzPts val="1400"/>
              <a:buChar char="●"/>
              <a:defRPr/>
            </a:lvl4pPr>
            <a:lvl5pPr marL="2223364" lvl="4" indent="-308801" rtl="0">
              <a:spcBef>
                <a:spcPts val="1556"/>
              </a:spcBef>
              <a:spcAft>
                <a:spcPts val="0"/>
              </a:spcAft>
              <a:buSzPts val="1400"/>
              <a:buChar char="○"/>
              <a:defRPr/>
            </a:lvl5pPr>
            <a:lvl6pPr marL="2668036" lvl="5" indent="-308801" rtl="0">
              <a:spcBef>
                <a:spcPts val="1556"/>
              </a:spcBef>
              <a:spcAft>
                <a:spcPts val="0"/>
              </a:spcAft>
              <a:buSzPts val="1400"/>
              <a:buChar char="■"/>
              <a:defRPr/>
            </a:lvl6pPr>
            <a:lvl7pPr marL="3112709" lvl="6" indent="-308801" rtl="0">
              <a:spcBef>
                <a:spcPts val="1556"/>
              </a:spcBef>
              <a:spcAft>
                <a:spcPts val="0"/>
              </a:spcAft>
              <a:buSzPts val="1400"/>
              <a:buChar char="●"/>
              <a:defRPr/>
            </a:lvl7pPr>
            <a:lvl8pPr marL="3557382" lvl="7" indent="-308801" rtl="0">
              <a:spcBef>
                <a:spcPts val="1556"/>
              </a:spcBef>
              <a:spcAft>
                <a:spcPts val="0"/>
              </a:spcAft>
              <a:buSzPts val="1400"/>
              <a:buChar char="○"/>
              <a:defRPr/>
            </a:lvl8pPr>
            <a:lvl9pPr marL="4002054" lvl="8" indent="-308801" rtl="0">
              <a:spcBef>
                <a:spcPts val="1556"/>
              </a:spcBef>
              <a:spcAft>
                <a:spcPts val="1556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7004487" y="9693447"/>
            <a:ext cx="453732" cy="8182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57694" y="925075"/>
            <a:ext cx="7044375" cy="119042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57694" y="2395654"/>
            <a:ext cx="3306847" cy="710172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44673" lvl="0" indent="-30880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62"/>
            </a:lvl1pPr>
            <a:lvl2pPr marL="889345" lvl="1" indent="-296448" rtl="0">
              <a:spcBef>
                <a:spcPts val="1556"/>
              </a:spcBef>
              <a:spcAft>
                <a:spcPts val="0"/>
              </a:spcAft>
              <a:buSzPts val="1200"/>
              <a:buChar char="○"/>
              <a:defRPr sz="1167"/>
            </a:lvl2pPr>
            <a:lvl3pPr marL="1334018" lvl="2" indent="-296448" rtl="0">
              <a:spcBef>
                <a:spcPts val="1556"/>
              </a:spcBef>
              <a:spcAft>
                <a:spcPts val="0"/>
              </a:spcAft>
              <a:buSzPts val="1200"/>
              <a:buChar char="■"/>
              <a:defRPr sz="1167"/>
            </a:lvl3pPr>
            <a:lvl4pPr marL="1778691" lvl="3" indent="-296448" rtl="0">
              <a:spcBef>
                <a:spcPts val="1556"/>
              </a:spcBef>
              <a:spcAft>
                <a:spcPts val="0"/>
              </a:spcAft>
              <a:buSzPts val="1200"/>
              <a:buChar char="●"/>
              <a:defRPr sz="1167"/>
            </a:lvl4pPr>
            <a:lvl5pPr marL="2223364" lvl="4" indent="-296448" rtl="0">
              <a:spcBef>
                <a:spcPts val="1556"/>
              </a:spcBef>
              <a:spcAft>
                <a:spcPts val="0"/>
              </a:spcAft>
              <a:buSzPts val="1200"/>
              <a:buChar char="○"/>
              <a:defRPr sz="1167"/>
            </a:lvl5pPr>
            <a:lvl6pPr marL="2668036" lvl="5" indent="-296448" rtl="0">
              <a:spcBef>
                <a:spcPts val="1556"/>
              </a:spcBef>
              <a:spcAft>
                <a:spcPts val="0"/>
              </a:spcAft>
              <a:buSzPts val="1200"/>
              <a:buChar char="■"/>
              <a:defRPr sz="1167"/>
            </a:lvl6pPr>
            <a:lvl7pPr marL="3112709" lvl="6" indent="-296448" rtl="0">
              <a:spcBef>
                <a:spcPts val="1556"/>
              </a:spcBef>
              <a:spcAft>
                <a:spcPts val="0"/>
              </a:spcAft>
              <a:buSzPts val="1200"/>
              <a:buChar char="●"/>
              <a:defRPr sz="1167"/>
            </a:lvl7pPr>
            <a:lvl8pPr marL="3557382" lvl="7" indent="-296448" rtl="0">
              <a:spcBef>
                <a:spcPts val="1556"/>
              </a:spcBef>
              <a:spcAft>
                <a:spcPts val="0"/>
              </a:spcAft>
              <a:buSzPts val="1200"/>
              <a:buChar char="○"/>
              <a:defRPr sz="1167"/>
            </a:lvl8pPr>
            <a:lvl9pPr marL="4002054" lvl="8" indent="-296448" rtl="0">
              <a:spcBef>
                <a:spcPts val="1556"/>
              </a:spcBef>
              <a:spcAft>
                <a:spcPts val="1556"/>
              </a:spcAft>
              <a:buSzPts val="1200"/>
              <a:buChar char="■"/>
              <a:defRPr sz="1167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995120" y="2395654"/>
            <a:ext cx="3306847" cy="710172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44673" lvl="0" indent="-308801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62"/>
            </a:lvl1pPr>
            <a:lvl2pPr marL="889345" lvl="1" indent="-296448" rtl="0">
              <a:spcBef>
                <a:spcPts val="1556"/>
              </a:spcBef>
              <a:spcAft>
                <a:spcPts val="0"/>
              </a:spcAft>
              <a:buSzPts val="1200"/>
              <a:buChar char="○"/>
              <a:defRPr sz="1167"/>
            </a:lvl2pPr>
            <a:lvl3pPr marL="1334018" lvl="2" indent="-296448" rtl="0">
              <a:spcBef>
                <a:spcPts val="1556"/>
              </a:spcBef>
              <a:spcAft>
                <a:spcPts val="0"/>
              </a:spcAft>
              <a:buSzPts val="1200"/>
              <a:buChar char="■"/>
              <a:defRPr sz="1167"/>
            </a:lvl3pPr>
            <a:lvl4pPr marL="1778691" lvl="3" indent="-296448" rtl="0">
              <a:spcBef>
                <a:spcPts val="1556"/>
              </a:spcBef>
              <a:spcAft>
                <a:spcPts val="0"/>
              </a:spcAft>
              <a:buSzPts val="1200"/>
              <a:buChar char="●"/>
              <a:defRPr sz="1167"/>
            </a:lvl4pPr>
            <a:lvl5pPr marL="2223364" lvl="4" indent="-296448" rtl="0">
              <a:spcBef>
                <a:spcPts val="1556"/>
              </a:spcBef>
              <a:spcAft>
                <a:spcPts val="0"/>
              </a:spcAft>
              <a:buSzPts val="1200"/>
              <a:buChar char="○"/>
              <a:defRPr sz="1167"/>
            </a:lvl5pPr>
            <a:lvl6pPr marL="2668036" lvl="5" indent="-296448" rtl="0">
              <a:spcBef>
                <a:spcPts val="1556"/>
              </a:spcBef>
              <a:spcAft>
                <a:spcPts val="0"/>
              </a:spcAft>
              <a:buSzPts val="1200"/>
              <a:buChar char="■"/>
              <a:defRPr sz="1167"/>
            </a:lvl6pPr>
            <a:lvl7pPr marL="3112709" lvl="6" indent="-296448" rtl="0">
              <a:spcBef>
                <a:spcPts val="1556"/>
              </a:spcBef>
              <a:spcAft>
                <a:spcPts val="0"/>
              </a:spcAft>
              <a:buSzPts val="1200"/>
              <a:buChar char="●"/>
              <a:defRPr sz="1167"/>
            </a:lvl7pPr>
            <a:lvl8pPr marL="3557382" lvl="7" indent="-296448" rtl="0">
              <a:spcBef>
                <a:spcPts val="1556"/>
              </a:spcBef>
              <a:spcAft>
                <a:spcPts val="0"/>
              </a:spcAft>
              <a:buSzPts val="1200"/>
              <a:buChar char="○"/>
              <a:defRPr sz="1167"/>
            </a:lvl8pPr>
            <a:lvl9pPr marL="4002054" lvl="8" indent="-296448" rtl="0">
              <a:spcBef>
                <a:spcPts val="1556"/>
              </a:spcBef>
              <a:spcAft>
                <a:spcPts val="1556"/>
              </a:spcAft>
              <a:buSzPts val="1200"/>
              <a:buChar char="■"/>
              <a:defRPr sz="1167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7004487" y="9693447"/>
            <a:ext cx="453732" cy="8182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57694" y="925075"/>
            <a:ext cx="7044375" cy="119042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7004487" y="9693447"/>
            <a:ext cx="453732" cy="8182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57694" y="1154928"/>
            <a:ext cx="2321475" cy="1570862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34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334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334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334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334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334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334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334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334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57694" y="2888567"/>
            <a:ext cx="2321475" cy="660903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44673" lvl="0" indent="-296448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67"/>
            </a:lvl1pPr>
            <a:lvl2pPr marL="889345" lvl="1" indent="-296448" rtl="0">
              <a:spcBef>
                <a:spcPts val="1556"/>
              </a:spcBef>
              <a:spcAft>
                <a:spcPts val="0"/>
              </a:spcAft>
              <a:buSzPts val="1200"/>
              <a:buChar char="○"/>
              <a:defRPr sz="1167"/>
            </a:lvl2pPr>
            <a:lvl3pPr marL="1334018" lvl="2" indent="-296448" rtl="0">
              <a:spcBef>
                <a:spcPts val="1556"/>
              </a:spcBef>
              <a:spcAft>
                <a:spcPts val="0"/>
              </a:spcAft>
              <a:buSzPts val="1200"/>
              <a:buChar char="■"/>
              <a:defRPr sz="1167"/>
            </a:lvl3pPr>
            <a:lvl4pPr marL="1778691" lvl="3" indent="-296448" rtl="0">
              <a:spcBef>
                <a:spcPts val="1556"/>
              </a:spcBef>
              <a:spcAft>
                <a:spcPts val="0"/>
              </a:spcAft>
              <a:buSzPts val="1200"/>
              <a:buChar char="●"/>
              <a:defRPr sz="1167"/>
            </a:lvl4pPr>
            <a:lvl5pPr marL="2223364" lvl="4" indent="-296448" rtl="0">
              <a:spcBef>
                <a:spcPts val="1556"/>
              </a:spcBef>
              <a:spcAft>
                <a:spcPts val="0"/>
              </a:spcAft>
              <a:buSzPts val="1200"/>
              <a:buChar char="○"/>
              <a:defRPr sz="1167"/>
            </a:lvl5pPr>
            <a:lvl6pPr marL="2668036" lvl="5" indent="-296448" rtl="0">
              <a:spcBef>
                <a:spcPts val="1556"/>
              </a:spcBef>
              <a:spcAft>
                <a:spcPts val="0"/>
              </a:spcAft>
              <a:buSzPts val="1200"/>
              <a:buChar char="■"/>
              <a:defRPr sz="1167"/>
            </a:lvl6pPr>
            <a:lvl7pPr marL="3112709" lvl="6" indent="-296448" rtl="0">
              <a:spcBef>
                <a:spcPts val="1556"/>
              </a:spcBef>
              <a:spcAft>
                <a:spcPts val="0"/>
              </a:spcAft>
              <a:buSzPts val="1200"/>
              <a:buChar char="●"/>
              <a:defRPr sz="1167"/>
            </a:lvl7pPr>
            <a:lvl8pPr marL="3557382" lvl="7" indent="-296448" rtl="0">
              <a:spcBef>
                <a:spcPts val="1556"/>
              </a:spcBef>
              <a:spcAft>
                <a:spcPts val="0"/>
              </a:spcAft>
              <a:buSzPts val="1200"/>
              <a:buChar char="○"/>
              <a:defRPr sz="1167"/>
            </a:lvl8pPr>
            <a:lvl9pPr marL="4002054" lvl="8" indent="-296448" rtl="0">
              <a:spcBef>
                <a:spcPts val="1556"/>
              </a:spcBef>
              <a:spcAft>
                <a:spcPts val="1556"/>
              </a:spcAft>
              <a:buSzPts val="1200"/>
              <a:buChar char="■"/>
              <a:defRPr sz="1167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7004487" y="9693447"/>
            <a:ext cx="453732" cy="8182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05308" y="935728"/>
            <a:ext cx="5264461" cy="8503576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668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668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668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668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668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668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668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668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668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7004487" y="9693447"/>
            <a:ext cx="453732" cy="8182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779837" y="-259"/>
            <a:ext cx="3779838" cy="106918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88923" tIns="88923" rIns="88923" bIns="889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62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19499" y="2563405"/>
            <a:ext cx="3344196" cy="3081135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085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08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08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08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08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08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08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08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085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19499" y="5826763"/>
            <a:ext cx="3344196" cy="256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42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42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42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42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42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42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42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42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42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083663" y="1505138"/>
            <a:ext cx="3172041" cy="7681153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44673" lvl="0" indent="-333505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889345" lvl="1" indent="-308801" rtl="0">
              <a:spcBef>
                <a:spcPts val="1556"/>
              </a:spcBef>
              <a:spcAft>
                <a:spcPts val="0"/>
              </a:spcAft>
              <a:buSzPts val="1400"/>
              <a:buChar char="○"/>
              <a:defRPr/>
            </a:lvl2pPr>
            <a:lvl3pPr marL="1334018" lvl="2" indent="-308801" rtl="0">
              <a:spcBef>
                <a:spcPts val="1556"/>
              </a:spcBef>
              <a:spcAft>
                <a:spcPts val="0"/>
              </a:spcAft>
              <a:buSzPts val="1400"/>
              <a:buChar char="■"/>
              <a:defRPr/>
            </a:lvl3pPr>
            <a:lvl4pPr marL="1778691" lvl="3" indent="-308801" rtl="0">
              <a:spcBef>
                <a:spcPts val="1556"/>
              </a:spcBef>
              <a:spcAft>
                <a:spcPts val="0"/>
              </a:spcAft>
              <a:buSzPts val="1400"/>
              <a:buChar char="●"/>
              <a:defRPr/>
            </a:lvl4pPr>
            <a:lvl5pPr marL="2223364" lvl="4" indent="-308801" rtl="0">
              <a:spcBef>
                <a:spcPts val="1556"/>
              </a:spcBef>
              <a:spcAft>
                <a:spcPts val="0"/>
              </a:spcAft>
              <a:buSzPts val="1400"/>
              <a:buChar char="○"/>
              <a:defRPr/>
            </a:lvl5pPr>
            <a:lvl6pPr marL="2668036" lvl="5" indent="-308801" rtl="0">
              <a:spcBef>
                <a:spcPts val="1556"/>
              </a:spcBef>
              <a:spcAft>
                <a:spcPts val="0"/>
              </a:spcAft>
              <a:buSzPts val="1400"/>
              <a:buChar char="■"/>
              <a:defRPr/>
            </a:lvl6pPr>
            <a:lvl7pPr marL="3112709" lvl="6" indent="-308801" rtl="0">
              <a:spcBef>
                <a:spcPts val="1556"/>
              </a:spcBef>
              <a:spcAft>
                <a:spcPts val="0"/>
              </a:spcAft>
              <a:buSzPts val="1400"/>
              <a:buChar char="●"/>
              <a:defRPr/>
            </a:lvl7pPr>
            <a:lvl8pPr marL="3557382" lvl="7" indent="-308801" rtl="0">
              <a:spcBef>
                <a:spcPts val="1556"/>
              </a:spcBef>
              <a:spcAft>
                <a:spcPts val="0"/>
              </a:spcAft>
              <a:buSzPts val="1400"/>
              <a:buChar char="○"/>
              <a:defRPr/>
            </a:lvl8pPr>
            <a:lvl9pPr marL="4002054" lvl="8" indent="-308801" rtl="0">
              <a:spcBef>
                <a:spcPts val="1556"/>
              </a:spcBef>
              <a:spcAft>
                <a:spcPts val="1556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7004487" y="9693447"/>
            <a:ext cx="453732" cy="8182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57694" y="8794112"/>
            <a:ext cx="4959541" cy="125771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44673" lvl="0" indent="-22233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7004487" y="9693447"/>
            <a:ext cx="453732" cy="8182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57694" y="925075"/>
            <a:ext cx="7044375" cy="119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57694" y="2395654"/>
            <a:ext cx="7044375" cy="710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004487" y="9693447"/>
            <a:ext cx="453732" cy="818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73">
                <a:solidFill>
                  <a:schemeClr val="dk2"/>
                </a:solidFill>
              </a:defRPr>
            </a:lvl1pPr>
            <a:lvl2pPr lvl="1" algn="r" rtl="0">
              <a:buNone/>
              <a:defRPr sz="973">
                <a:solidFill>
                  <a:schemeClr val="dk2"/>
                </a:solidFill>
              </a:defRPr>
            </a:lvl2pPr>
            <a:lvl3pPr lvl="2" algn="r" rtl="0">
              <a:buNone/>
              <a:defRPr sz="973">
                <a:solidFill>
                  <a:schemeClr val="dk2"/>
                </a:solidFill>
              </a:defRPr>
            </a:lvl3pPr>
            <a:lvl4pPr lvl="3" algn="r" rtl="0">
              <a:buNone/>
              <a:defRPr sz="973">
                <a:solidFill>
                  <a:schemeClr val="dk2"/>
                </a:solidFill>
              </a:defRPr>
            </a:lvl4pPr>
            <a:lvl5pPr lvl="4" algn="r" rtl="0">
              <a:buNone/>
              <a:defRPr sz="973">
                <a:solidFill>
                  <a:schemeClr val="dk2"/>
                </a:solidFill>
              </a:defRPr>
            </a:lvl5pPr>
            <a:lvl6pPr lvl="5" algn="r" rtl="0">
              <a:buNone/>
              <a:defRPr sz="973">
                <a:solidFill>
                  <a:schemeClr val="dk2"/>
                </a:solidFill>
              </a:defRPr>
            </a:lvl6pPr>
            <a:lvl7pPr lvl="6" algn="r" rtl="0">
              <a:buNone/>
              <a:defRPr sz="973">
                <a:solidFill>
                  <a:schemeClr val="dk2"/>
                </a:solidFill>
              </a:defRPr>
            </a:lvl7pPr>
            <a:lvl8pPr lvl="7" algn="r" rtl="0">
              <a:buNone/>
              <a:defRPr sz="973">
                <a:solidFill>
                  <a:schemeClr val="dk2"/>
                </a:solidFill>
              </a:defRPr>
            </a:lvl8pPr>
            <a:lvl9pPr lvl="8" algn="r" rtl="0">
              <a:buNone/>
              <a:defRPr sz="97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8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11" Type="http://schemas.openxmlformats.org/officeDocument/2006/relationships/image" Target="../media/image27.png"/><Relationship Id="rId5" Type="http://schemas.openxmlformats.org/officeDocument/2006/relationships/image" Target="../media/image21.jp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8.jpg"/><Relationship Id="rId3" Type="http://schemas.openxmlformats.org/officeDocument/2006/relationships/image" Target="../media/image28.jpg"/><Relationship Id="rId7" Type="http://schemas.openxmlformats.org/officeDocument/2006/relationships/image" Target="../media/image22.jpg"/><Relationship Id="rId12" Type="http://schemas.openxmlformats.org/officeDocument/2006/relationships/image" Target="../media/image3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11" Type="http://schemas.openxmlformats.org/officeDocument/2006/relationships/image" Target="../media/image35.jpg"/><Relationship Id="rId5" Type="http://schemas.openxmlformats.org/officeDocument/2006/relationships/image" Target="../media/image30.jpg"/><Relationship Id="rId10" Type="http://schemas.openxmlformats.org/officeDocument/2006/relationships/image" Target="../media/image34.jpg"/><Relationship Id="rId4" Type="http://schemas.openxmlformats.org/officeDocument/2006/relationships/image" Target="../media/image29.jpg"/><Relationship Id="rId9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2"/>
          <p:cNvSpPr txBox="1"/>
          <p:nvPr/>
        </p:nvSpPr>
        <p:spPr>
          <a:xfrm>
            <a:off x="1530888" y="5347584"/>
            <a:ext cx="4445992" cy="1565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pPr algn="r"/>
            <a:r>
              <a:rPr lang="en-US" altLang="zh-TW" sz="2334" b="1">
                <a:latin typeface="Lobster"/>
                <a:ea typeface="Lobster"/>
                <a:cs typeface="Lobster"/>
                <a:sym typeface="Lobster"/>
              </a:rPr>
              <a:t>Long island iced wine tea $360</a:t>
            </a:r>
            <a:endParaRPr sz="2334" b="1">
              <a:latin typeface="Lobster"/>
              <a:ea typeface="Lobster"/>
              <a:cs typeface="Lobster"/>
              <a:sym typeface="Lobster"/>
            </a:endParaRPr>
          </a:p>
          <a:p>
            <a:pPr algn="r">
              <a:buClr>
                <a:schemeClr val="dk1"/>
              </a:buClr>
              <a:buSzPts val="1100"/>
            </a:pPr>
            <a:r>
              <a:rPr lang="zh-TW" altLang="en-US" sz="2334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長島冰茶</a:t>
            </a:r>
            <a:r>
              <a:rPr lang="en-US" altLang="zh-TW" sz="2334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2334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長島落日</a:t>
            </a:r>
            <a:r>
              <a:rPr lang="zh-TW" altLang="en-US" sz="1751" b="1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endParaRPr sz="1751" b="1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algn="r"/>
            <a:r>
              <a:rPr lang="zh-TW" altLang="en-US" sz="1751" b="1"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n-US" altLang="zh-TW" sz="1362">
                <a:latin typeface="Impact"/>
                <a:ea typeface="Impact"/>
                <a:cs typeface="Impact"/>
                <a:sym typeface="Impact"/>
              </a:rPr>
              <a:t>Or long island iced tea Vodka, tequila, gin, triple sec, rum</a:t>
            </a:r>
            <a:endParaRPr sz="1362">
              <a:latin typeface="Impact"/>
              <a:ea typeface="Impact"/>
              <a:cs typeface="Impact"/>
              <a:sym typeface="Impact"/>
            </a:endParaRPr>
          </a:p>
          <a:p>
            <a:pPr algn="r"/>
            <a:r>
              <a:rPr lang="en-US" altLang="zh-TW" sz="1362">
                <a:latin typeface="Impact"/>
                <a:ea typeface="Impact"/>
                <a:cs typeface="Impact"/>
                <a:sym typeface="Impact"/>
              </a:rPr>
              <a:t>And topped off with red wine Not for the faint of heart</a:t>
            </a:r>
            <a:endParaRPr sz="1362">
              <a:latin typeface="Impact"/>
              <a:ea typeface="Impact"/>
              <a:cs typeface="Impact"/>
              <a:sym typeface="Impact"/>
            </a:endParaRPr>
          </a:p>
          <a:p>
            <a:pPr algn="r"/>
            <a:r>
              <a:rPr lang="zh-TW" altLang="en-US" sz="1362" b="1">
                <a:latin typeface="Microsoft JhengHei"/>
                <a:ea typeface="Microsoft JhengHei"/>
                <a:cs typeface="Microsoft JhengHei"/>
                <a:sym typeface="Microsoft JhengHei"/>
              </a:rPr>
              <a:t>伏特加</a:t>
            </a:r>
            <a:r>
              <a:rPr lang="en-US" altLang="zh-TW" sz="1362" b="1">
                <a:solidFill>
                  <a:schemeClr val="dk1"/>
                </a:solidFill>
              </a:rPr>
              <a:t>+</a:t>
            </a:r>
            <a:r>
              <a:rPr lang="zh-TW" altLang="en-US" sz="1362" b="1">
                <a:latin typeface="Microsoft JhengHei"/>
                <a:ea typeface="Microsoft JhengHei"/>
                <a:cs typeface="Microsoft JhengHei"/>
                <a:sym typeface="Microsoft JhengHei"/>
              </a:rPr>
              <a:t>琴酒</a:t>
            </a:r>
            <a:r>
              <a:rPr lang="en-US" altLang="zh-TW" sz="1362" b="1">
                <a:solidFill>
                  <a:schemeClr val="dk1"/>
                </a:solidFill>
              </a:rPr>
              <a:t>+</a:t>
            </a:r>
            <a:r>
              <a:rPr lang="zh-TW" altLang="en-US" sz="1362" b="1">
                <a:latin typeface="Microsoft JhengHei"/>
                <a:ea typeface="Microsoft JhengHei"/>
                <a:cs typeface="Microsoft JhengHei"/>
                <a:sym typeface="Microsoft JhengHei"/>
              </a:rPr>
              <a:t>柑橘酒</a:t>
            </a:r>
            <a:r>
              <a:rPr lang="en-US" altLang="zh-TW" sz="1362" b="1">
                <a:solidFill>
                  <a:schemeClr val="dk1"/>
                </a:solidFill>
              </a:rPr>
              <a:t>+</a:t>
            </a:r>
            <a:r>
              <a:rPr lang="zh-TW" altLang="en-US" sz="1362" b="1">
                <a:latin typeface="Microsoft JhengHei"/>
                <a:ea typeface="Microsoft JhengHei"/>
                <a:cs typeface="Microsoft JhengHei"/>
                <a:sym typeface="Microsoft JhengHei"/>
              </a:rPr>
              <a:t>萊姆酒</a:t>
            </a:r>
            <a:r>
              <a:rPr lang="en-US" altLang="zh-TW" sz="1362" b="1">
                <a:solidFill>
                  <a:schemeClr val="dk1"/>
                </a:solidFill>
              </a:rPr>
              <a:t>+</a:t>
            </a:r>
            <a:r>
              <a:rPr lang="zh-TW" altLang="en-US" sz="1362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檸檬汁</a:t>
            </a:r>
            <a:r>
              <a:rPr lang="en-US" altLang="zh-TW" sz="1362" b="1">
                <a:solidFill>
                  <a:schemeClr val="dk1"/>
                </a:solidFill>
              </a:rPr>
              <a:t>+</a:t>
            </a:r>
            <a:r>
              <a:rPr lang="zh-TW" altLang="en-US" sz="1362" b="1">
                <a:latin typeface="Microsoft JhengHei"/>
                <a:ea typeface="Microsoft JhengHei"/>
                <a:cs typeface="Microsoft JhengHei"/>
                <a:sym typeface="Microsoft JhengHei"/>
              </a:rPr>
              <a:t>龍舌蘭</a:t>
            </a:r>
            <a:r>
              <a:rPr lang="en-US" altLang="zh-TW" sz="1362" b="1"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1362" b="1">
                <a:latin typeface="Microsoft JhengHei"/>
                <a:ea typeface="Microsoft JhengHei"/>
                <a:cs typeface="Microsoft JhengHei"/>
                <a:sym typeface="Microsoft JhengHei"/>
              </a:rPr>
              <a:t>紅酒</a:t>
            </a:r>
            <a:endParaRPr sz="1362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42" name="Google Shape;642;p42"/>
          <p:cNvSpPr txBox="1"/>
          <p:nvPr/>
        </p:nvSpPr>
        <p:spPr>
          <a:xfrm>
            <a:off x="665936" y="7347553"/>
            <a:ext cx="4445992" cy="117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pPr algn="r"/>
            <a:r>
              <a:rPr lang="en-US" altLang="zh-TW" sz="2334" b="1" dirty="0">
                <a:latin typeface="Lobster"/>
                <a:ea typeface="Lobster"/>
                <a:cs typeface="Lobster"/>
                <a:sym typeface="Lobster"/>
              </a:rPr>
              <a:t>Martini </a:t>
            </a:r>
            <a:r>
              <a:rPr lang="zh-TW" altLang="en-US" sz="2334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馬丁尼</a:t>
            </a:r>
            <a:r>
              <a:rPr lang="en-US" altLang="zh-TW" sz="2334" b="1" dirty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$280</a:t>
            </a:r>
            <a:endParaRPr sz="2334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r"/>
            <a:r>
              <a:rPr lang="en-US" altLang="zh-TW" sz="1362" dirty="0">
                <a:latin typeface="Impact"/>
                <a:ea typeface="Impact"/>
                <a:cs typeface="Impact"/>
                <a:sym typeface="Impact"/>
              </a:rPr>
              <a:t>Quality gin and </a:t>
            </a:r>
            <a:r>
              <a:rPr lang="en-US" altLang="zh-TW" sz="1362" dirty="0" err="1">
                <a:latin typeface="Impact"/>
                <a:ea typeface="Impact"/>
                <a:cs typeface="Impact"/>
                <a:sym typeface="Impact"/>
              </a:rPr>
              <a:t>bianco</a:t>
            </a:r>
            <a:r>
              <a:rPr lang="en-US" altLang="zh-TW" sz="1362" dirty="0">
                <a:latin typeface="Impact"/>
                <a:ea typeface="Impact"/>
                <a:cs typeface="Impact"/>
                <a:sym typeface="Impact"/>
              </a:rPr>
              <a:t> Stirred </a:t>
            </a:r>
            <a:r>
              <a:rPr lang="en-US" altLang="zh-TW" sz="1362" dirty="0" smtClean="0">
                <a:latin typeface="Impact"/>
                <a:ea typeface="Impact"/>
                <a:cs typeface="Impact"/>
                <a:sym typeface="Impact"/>
              </a:rPr>
              <a:t>or</a:t>
            </a:r>
          </a:p>
          <a:p>
            <a:pPr algn="r"/>
            <a:r>
              <a:rPr lang="en-US" altLang="zh-TW" sz="1362" dirty="0" smtClean="0">
                <a:latin typeface="Impact"/>
                <a:ea typeface="Impact"/>
                <a:cs typeface="Impact"/>
                <a:sym typeface="Impact"/>
              </a:rPr>
              <a:t>shaken </a:t>
            </a:r>
            <a:r>
              <a:rPr lang="en-US" altLang="zh-TW" sz="1362" dirty="0">
                <a:latin typeface="Impact"/>
                <a:ea typeface="Impact"/>
                <a:cs typeface="Impact"/>
                <a:sym typeface="Impact"/>
              </a:rPr>
              <a:t>Thank you </a:t>
            </a:r>
            <a:r>
              <a:rPr lang="en-US" altLang="zh-TW" sz="1362" dirty="0" err="1">
                <a:latin typeface="Impact"/>
                <a:ea typeface="Impact"/>
                <a:cs typeface="Impact"/>
                <a:sym typeface="Impact"/>
              </a:rPr>
              <a:t>Mr</a:t>
            </a:r>
            <a:r>
              <a:rPr lang="en-US" altLang="zh-TW" sz="1362" dirty="0">
                <a:latin typeface="Impact"/>
                <a:ea typeface="Impact"/>
                <a:cs typeface="Impact"/>
                <a:sym typeface="Impact"/>
              </a:rPr>
              <a:t> Bond</a:t>
            </a:r>
            <a:endParaRPr sz="1362" dirty="0">
              <a:latin typeface="Impact"/>
              <a:ea typeface="Impact"/>
              <a:cs typeface="Impact"/>
              <a:sym typeface="Impact"/>
            </a:endParaRPr>
          </a:p>
          <a:p>
            <a:pPr algn="r"/>
            <a:r>
              <a:rPr lang="zh-TW" altLang="en-US" sz="1362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琴酒</a:t>
            </a:r>
            <a:r>
              <a:rPr lang="en-US" altLang="zh-TW" sz="1362" b="1" dirty="0">
                <a:solidFill>
                  <a:schemeClr val="dk1"/>
                </a:solidFill>
              </a:rPr>
              <a:t>+</a:t>
            </a:r>
            <a:r>
              <a:rPr lang="zh-TW" altLang="en-US" sz="1362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白香艾酒</a:t>
            </a:r>
            <a:r>
              <a:rPr lang="zh-TW" altLang="en-US" sz="1751" dirty="0"/>
              <a:t> </a:t>
            </a:r>
            <a:endParaRPr sz="1751" dirty="0"/>
          </a:p>
        </p:txBody>
      </p:sp>
      <p:sp>
        <p:nvSpPr>
          <p:cNvPr id="643" name="Google Shape;643;p42"/>
          <p:cNvSpPr txBox="1"/>
          <p:nvPr/>
        </p:nvSpPr>
        <p:spPr>
          <a:xfrm>
            <a:off x="1677011" y="1373269"/>
            <a:ext cx="4228318" cy="1393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pPr algn="r"/>
            <a:r>
              <a:rPr lang="en-US" altLang="zh-TW" sz="2334" b="1" dirty="0">
                <a:latin typeface="Lobster"/>
                <a:ea typeface="Lobster"/>
                <a:cs typeface="Lobster"/>
                <a:sym typeface="Lobster"/>
              </a:rPr>
              <a:t>Coffee </a:t>
            </a:r>
            <a:r>
              <a:rPr lang="en-US" altLang="zh-TW" sz="2334" b="1" dirty="0" smtClean="0">
                <a:latin typeface="Lobster"/>
                <a:ea typeface="Lobster"/>
                <a:cs typeface="Lobster"/>
                <a:sym typeface="Lobster"/>
              </a:rPr>
              <a:t>martini </a:t>
            </a:r>
            <a:r>
              <a:rPr lang="zh-TW" altLang="en-US" sz="2334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咖啡馬丁尼</a:t>
            </a:r>
            <a:r>
              <a:rPr lang="en-US" altLang="zh-TW" sz="2334" b="1" dirty="0">
                <a:latin typeface="Lobster"/>
                <a:ea typeface="Lobster"/>
                <a:cs typeface="Lobster"/>
                <a:sym typeface="Lobster"/>
              </a:rPr>
              <a:t>$290</a:t>
            </a:r>
            <a:endParaRPr sz="2334" b="1" dirty="0">
              <a:latin typeface="Lobster"/>
              <a:ea typeface="Lobster"/>
              <a:cs typeface="Lobster"/>
              <a:sym typeface="Lobster"/>
            </a:endParaRPr>
          </a:p>
          <a:p>
            <a:pPr algn="r"/>
            <a:r>
              <a:rPr lang="en-US" altLang="zh-TW" sz="1362" dirty="0">
                <a:latin typeface="Impact"/>
                <a:ea typeface="Impact"/>
                <a:cs typeface="Impact"/>
                <a:sym typeface="Impact"/>
              </a:rPr>
              <a:t>A shot of espresso mixed with a shot of vodka served chilled. Made to be sipped</a:t>
            </a:r>
            <a:endParaRPr sz="1362" dirty="0">
              <a:latin typeface="Impact"/>
              <a:ea typeface="Impact"/>
              <a:cs typeface="Impact"/>
              <a:sym typeface="Impact"/>
            </a:endParaRPr>
          </a:p>
          <a:p>
            <a:pPr algn="r"/>
            <a:r>
              <a:rPr lang="en-US" altLang="zh-TW" sz="1362" dirty="0">
                <a:latin typeface="Impact"/>
                <a:ea typeface="Impact"/>
                <a:cs typeface="Impact"/>
                <a:sym typeface="Impact"/>
              </a:rPr>
              <a:t>Or get a bit groovy and try it with a shot of </a:t>
            </a:r>
            <a:r>
              <a:rPr lang="en-US" altLang="zh-TW" sz="1362" dirty="0" err="1">
                <a:latin typeface="Impact"/>
                <a:ea typeface="Impact"/>
                <a:cs typeface="Impact"/>
                <a:sym typeface="Impact"/>
              </a:rPr>
              <a:t>sambuca</a:t>
            </a:r>
            <a:endParaRPr sz="1362" dirty="0">
              <a:latin typeface="Impact"/>
              <a:ea typeface="Impact"/>
              <a:cs typeface="Impact"/>
              <a:sym typeface="Impact"/>
            </a:endParaRPr>
          </a:p>
          <a:p>
            <a:pPr algn="r">
              <a:buClr>
                <a:schemeClr val="dk1"/>
              </a:buClr>
              <a:buSzPts val="1100"/>
            </a:pPr>
            <a:r>
              <a:rPr lang="zh-TW" altLang="en-US" sz="1362" b="1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咖啡</a:t>
            </a:r>
            <a:r>
              <a:rPr lang="en-US" altLang="zh-TW" sz="1362" b="1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+</a:t>
            </a:r>
            <a:r>
              <a:rPr lang="zh-TW" altLang="en-US" sz="1362" b="1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伏特加</a:t>
            </a:r>
            <a:r>
              <a:rPr lang="en-US" altLang="zh-TW" sz="1362" b="1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or</a:t>
            </a:r>
            <a:r>
              <a:rPr lang="zh-TW" altLang="en-US" sz="1362" b="1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杉布卡</a:t>
            </a:r>
            <a:endParaRPr sz="1362" b="1" dirty="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44" name="Google Shape;644;p42"/>
          <p:cNvPicPr preferRelativeResize="0"/>
          <p:nvPr/>
        </p:nvPicPr>
        <p:blipFill rotWithShape="1">
          <a:blip r:embed="rId3">
            <a:alphaModFix/>
          </a:blip>
          <a:srcRect t="10188" b="-116"/>
          <a:stretch/>
        </p:blipFill>
        <p:spPr>
          <a:xfrm>
            <a:off x="5903822" y="1158829"/>
            <a:ext cx="1468722" cy="163861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2"/>
          <p:cNvSpPr txBox="1"/>
          <p:nvPr/>
        </p:nvSpPr>
        <p:spPr>
          <a:xfrm>
            <a:off x="574559" y="3950497"/>
            <a:ext cx="5440994" cy="117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pPr algn="r"/>
            <a:r>
              <a:rPr lang="en-US" altLang="zh-TW" sz="2334" b="1" dirty="0">
                <a:latin typeface="Lobster"/>
                <a:ea typeface="Lobster"/>
                <a:cs typeface="Lobster"/>
                <a:sym typeface="Lobster"/>
              </a:rPr>
              <a:t>Fruit tea cocktail </a:t>
            </a:r>
            <a:r>
              <a:rPr lang="zh-TW" altLang="en-US" sz="2334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微醺水果茶</a:t>
            </a:r>
            <a:r>
              <a:rPr lang="en-US" altLang="zh-TW" sz="2334" b="1" dirty="0">
                <a:latin typeface="Lobster"/>
                <a:ea typeface="Lobster"/>
                <a:cs typeface="Lobster"/>
                <a:sym typeface="Lobster"/>
              </a:rPr>
              <a:t>$290</a:t>
            </a:r>
            <a:endParaRPr sz="2334" b="1" dirty="0">
              <a:latin typeface="Lobster"/>
              <a:ea typeface="Lobster"/>
              <a:cs typeface="Lobster"/>
              <a:sym typeface="Lobster"/>
            </a:endParaRPr>
          </a:p>
          <a:p>
            <a:pPr algn="r"/>
            <a:r>
              <a:rPr lang="en-US" altLang="zh-TW" sz="1362" dirty="0">
                <a:latin typeface="Impact"/>
                <a:ea typeface="Impact"/>
                <a:cs typeface="Impact"/>
                <a:sym typeface="Impact"/>
              </a:rPr>
              <a:t>A fruit tea with a twist of </a:t>
            </a:r>
            <a:endParaRPr sz="1362" dirty="0">
              <a:latin typeface="Impact"/>
              <a:ea typeface="Impact"/>
              <a:cs typeface="Impact"/>
              <a:sym typeface="Impact"/>
            </a:endParaRPr>
          </a:p>
          <a:p>
            <a:pPr algn="r"/>
            <a:r>
              <a:rPr lang="en-US" altLang="zh-TW" sz="1362" dirty="0">
                <a:latin typeface="Impact"/>
                <a:ea typeface="Impact"/>
                <a:cs typeface="Impact"/>
                <a:sym typeface="Impact"/>
              </a:rPr>
              <a:t>gin and </a:t>
            </a:r>
            <a:r>
              <a:rPr lang="en-US" altLang="zh-TW" sz="1362" dirty="0" err="1">
                <a:latin typeface="Impact"/>
                <a:ea typeface="Impact"/>
                <a:cs typeface="Impact"/>
                <a:sym typeface="Impact"/>
              </a:rPr>
              <a:t>cointreau</a:t>
            </a:r>
            <a:endParaRPr sz="1362" dirty="0">
              <a:latin typeface="Impact"/>
              <a:ea typeface="Impact"/>
              <a:cs typeface="Impact"/>
              <a:sym typeface="Impact"/>
            </a:endParaRPr>
          </a:p>
          <a:p>
            <a:pPr algn="r"/>
            <a:r>
              <a:rPr lang="zh-TW" altLang="en-US" sz="1362" b="1" dirty="0">
                <a:solidFill>
                  <a:schemeClr val="dk1"/>
                </a:solidFill>
              </a:rPr>
              <a:t>水果茶</a:t>
            </a:r>
            <a:r>
              <a:rPr lang="en-US" altLang="zh-TW" sz="1362" b="1" dirty="0">
                <a:solidFill>
                  <a:schemeClr val="dk1"/>
                </a:solidFill>
              </a:rPr>
              <a:t>+</a:t>
            </a:r>
            <a:r>
              <a:rPr lang="zh-TW" altLang="en-US" sz="1362" b="1" dirty="0">
                <a:solidFill>
                  <a:schemeClr val="dk1"/>
                </a:solidFill>
              </a:rPr>
              <a:t>琴酒</a:t>
            </a:r>
            <a:r>
              <a:rPr lang="en-US" altLang="zh-TW" sz="1362" b="1" dirty="0">
                <a:solidFill>
                  <a:schemeClr val="dk1"/>
                </a:solidFill>
              </a:rPr>
              <a:t>+</a:t>
            </a:r>
            <a:r>
              <a:rPr lang="zh-TW" altLang="en-US" sz="1362" b="1" dirty="0">
                <a:solidFill>
                  <a:schemeClr val="dk1"/>
                </a:solidFill>
              </a:rPr>
              <a:t>君度橙酒</a:t>
            </a:r>
            <a:r>
              <a:rPr lang="zh-TW" altLang="en-US" sz="1751" dirty="0"/>
              <a:t> </a:t>
            </a:r>
            <a:endParaRPr sz="1751" dirty="0"/>
          </a:p>
        </p:txBody>
      </p:sp>
      <p:pic>
        <p:nvPicPr>
          <p:cNvPr id="646" name="Google Shape;646;p42"/>
          <p:cNvPicPr preferRelativeResize="0"/>
          <p:nvPr/>
        </p:nvPicPr>
        <p:blipFill rotWithShape="1">
          <a:blip r:embed="rId4">
            <a:alphaModFix/>
          </a:blip>
          <a:srcRect l="15297"/>
          <a:stretch/>
        </p:blipFill>
        <p:spPr>
          <a:xfrm>
            <a:off x="6024549" y="3235054"/>
            <a:ext cx="1354557" cy="183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2"/>
          <p:cNvPicPr preferRelativeResize="0"/>
          <p:nvPr/>
        </p:nvPicPr>
        <p:blipFill rotWithShape="1">
          <a:blip r:embed="rId5">
            <a:alphaModFix/>
          </a:blip>
          <a:srcRect l="23637" r="1180"/>
          <a:stretch/>
        </p:blipFill>
        <p:spPr>
          <a:xfrm>
            <a:off x="5111928" y="7150453"/>
            <a:ext cx="2265355" cy="2018573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42"/>
          <p:cNvSpPr txBox="1"/>
          <p:nvPr/>
        </p:nvSpPr>
        <p:spPr>
          <a:xfrm>
            <a:off x="1723061" y="2820519"/>
            <a:ext cx="3939446" cy="102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r>
              <a:rPr lang="en-US" altLang="zh-TW" sz="2334" b="1">
                <a:latin typeface="Lobster"/>
                <a:ea typeface="Lobster"/>
                <a:cs typeface="Lobster"/>
                <a:sym typeface="Lobster"/>
              </a:rPr>
              <a:t>Pisco sour </a:t>
            </a:r>
            <a:r>
              <a:rPr lang="zh-TW" altLang="en-US" sz="2334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皮斯可特調</a:t>
            </a:r>
            <a:r>
              <a:rPr lang="en-US" altLang="zh-TW" sz="2334" b="1">
                <a:latin typeface="Lobster"/>
                <a:ea typeface="Lobster"/>
                <a:cs typeface="Lobster"/>
                <a:sym typeface="Lobster"/>
              </a:rPr>
              <a:t>$290</a:t>
            </a:r>
            <a:endParaRPr sz="2334" b="1">
              <a:latin typeface="Lobster"/>
              <a:ea typeface="Lobster"/>
              <a:cs typeface="Lobster"/>
              <a:sym typeface="Lobster"/>
            </a:endParaRPr>
          </a:p>
          <a:p>
            <a:r>
              <a:rPr lang="en-US" altLang="zh-TW" sz="1362">
                <a:latin typeface="Impact"/>
                <a:ea typeface="Impact"/>
                <a:cs typeface="Impact"/>
                <a:sym typeface="Impact"/>
              </a:rPr>
              <a:t>Get a taste of the Andes</a:t>
            </a:r>
            <a:endParaRPr sz="1362">
              <a:latin typeface="Impact"/>
              <a:ea typeface="Impact"/>
              <a:cs typeface="Impact"/>
              <a:sym typeface="Impact"/>
            </a:endParaRPr>
          </a:p>
          <a:p>
            <a:r>
              <a:rPr lang="en-US" altLang="zh-TW" sz="1362">
                <a:latin typeface="Impact"/>
                <a:ea typeface="Impact"/>
                <a:cs typeface="Impact"/>
                <a:sym typeface="Impact"/>
              </a:rPr>
              <a:t>Try a pisco sour from Peru</a:t>
            </a:r>
            <a:endParaRPr sz="1362">
              <a:latin typeface="Impact"/>
              <a:ea typeface="Impact"/>
              <a:cs typeface="Impact"/>
              <a:sym typeface="Impact"/>
            </a:endParaRPr>
          </a:p>
          <a:p>
            <a:r>
              <a:rPr lang="zh-TW" altLang="en-US" sz="1362" b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皮斯可酒</a:t>
            </a:r>
            <a:r>
              <a:rPr lang="en-US" altLang="zh-TW" sz="1362" b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+</a:t>
            </a:r>
            <a:r>
              <a:rPr lang="zh-TW" altLang="en-US" sz="1362" b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檸檬</a:t>
            </a:r>
            <a:r>
              <a:rPr lang="en-US" altLang="zh-TW" sz="1362" b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+</a:t>
            </a:r>
            <a:r>
              <a:rPr lang="zh-TW" altLang="en-US" sz="1362" b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蛋白</a:t>
            </a:r>
            <a:endParaRPr sz="1362" b="1">
              <a:latin typeface="Impact"/>
              <a:ea typeface="Impact"/>
              <a:cs typeface="Impact"/>
              <a:sym typeface="Impact"/>
            </a:endParaRPr>
          </a:p>
          <a:p>
            <a:endParaRPr sz="1362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9" name="Google Shape;649;p42"/>
          <p:cNvSpPr txBox="1"/>
          <p:nvPr/>
        </p:nvSpPr>
        <p:spPr>
          <a:xfrm>
            <a:off x="-1" y="9959081"/>
            <a:ext cx="7559675" cy="419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pPr algn="ctr"/>
            <a:r>
              <a:rPr lang="en-US" altLang="zh-TW" sz="1362" dirty="0"/>
              <a:t>Plus 10% service charge</a:t>
            </a:r>
            <a:endParaRPr sz="1362" dirty="0"/>
          </a:p>
        </p:txBody>
      </p:sp>
      <p:pic>
        <p:nvPicPr>
          <p:cNvPr id="650" name="Google Shape;65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343" y="4470869"/>
            <a:ext cx="1908674" cy="1778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2"/>
          <p:cNvPicPr preferRelativeResize="0"/>
          <p:nvPr/>
        </p:nvPicPr>
        <p:blipFill rotWithShape="1">
          <a:blip r:embed="rId7">
            <a:alphaModFix/>
          </a:blip>
          <a:srcRect l="4106" t="9291" r="1500" b="12625"/>
          <a:stretch/>
        </p:blipFill>
        <p:spPr>
          <a:xfrm rot="-5400000">
            <a:off x="5831290" y="5468981"/>
            <a:ext cx="1705240" cy="137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2"/>
          <p:cNvPicPr preferRelativeResize="0"/>
          <p:nvPr/>
        </p:nvPicPr>
        <p:blipFill rotWithShape="1">
          <a:blip r:embed="rId8">
            <a:alphaModFix/>
          </a:blip>
          <a:srcRect b="8892"/>
          <a:stretch/>
        </p:blipFill>
        <p:spPr>
          <a:xfrm rot="-5400000">
            <a:off x="45613" y="2271592"/>
            <a:ext cx="1830880" cy="1538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6824" y="7120834"/>
            <a:ext cx="2261909" cy="30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12;p15"/>
          <p:cNvPicPr preferRelativeResize="0"/>
          <p:nvPr/>
        </p:nvPicPr>
        <p:blipFill rotWithShape="1">
          <a:blip r:embed="rId10">
            <a:alphaModFix/>
          </a:blip>
          <a:srcRect l="-1448" t="20621" r="9307" b="30716"/>
          <a:stretch/>
        </p:blipFill>
        <p:spPr>
          <a:xfrm>
            <a:off x="-27709" y="-33251"/>
            <a:ext cx="1845251" cy="170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3"/>
          <p:cNvSpPr txBox="1">
            <a:spLocks noGrp="1"/>
          </p:cNvSpPr>
          <p:nvPr>
            <p:ph type="ctrTitle"/>
          </p:nvPr>
        </p:nvSpPr>
        <p:spPr>
          <a:xfrm>
            <a:off x="194551" y="69647"/>
            <a:ext cx="5586376" cy="1063797"/>
          </a:xfrm>
          <a:prstGeom prst="rect">
            <a:avLst/>
          </a:prstGeom>
        </p:spPr>
        <p:txBody>
          <a:bodyPr spcFirstLastPara="1" wrap="square" lIns="88923" tIns="88923" rIns="88923" bIns="88923" anchor="b" anchorCtr="0">
            <a:noAutofit/>
          </a:bodyPr>
          <a:lstStyle/>
          <a:p>
            <a:r>
              <a:rPr lang="zh-TW" altLang="en-US" sz="389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一口酒</a:t>
            </a:r>
            <a:r>
              <a:rPr lang="en-US" altLang="zh-TW" sz="3890" dirty="0">
                <a:latin typeface="Lobster"/>
                <a:ea typeface="Lobster"/>
                <a:cs typeface="Lobster"/>
                <a:sym typeface="Lobster"/>
              </a:rPr>
              <a:t>Shots by the tray(6)</a:t>
            </a:r>
            <a:endParaRPr sz="3890" dirty="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60" name="Google Shape;660;p43"/>
          <p:cNvSpPr txBox="1">
            <a:spLocks noGrp="1"/>
          </p:cNvSpPr>
          <p:nvPr>
            <p:ph type="subTitle" idx="1"/>
          </p:nvPr>
        </p:nvSpPr>
        <p:spPr>
          <a:xfrm>
            <a:off x="3809202" y="1818138"/>
            <a:ext cx="3365205" cy="1141771"/>
          </a:xfrm>
          <a:prstGeom prst="rect">
            <a:avLst/>
          </a:prstGeom>
        </p:spPr>
        <p:txBody>
          <a:bodyPr spcFirstLastPara="1" wrap="square" lIns="88923" tIns="88923" rIns="88923" bIns="88923" anchor="t" anchorCtr="0">
            <a:noAutofit/>
          </a:bodyPr>
          <a:lstStyle/>
          <a:p>
            <a:pPr marL="0" indent="0" algn="l"/>
            <a:r>
              <a:rPr lang="en-US" altLang="zh-TW" sz="2334" b="1" dirty="0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6 x blow jobs </a:t>
            </a:r>
            <a:r>
              <a:rPr lang="zh-TW" altLang="en-US" sz="2334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口交</a:t>
            </a:r>
            <a:r>
              <a:rPr lang="en-US" altLang="zh-TW" sz="2334" b="1" dirty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$</a:t>
            </a:r>
            <a:r>
              <a:rPr lang="en-US" altLang="zh-TW" sz="2334" b="1" dirty="0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590</a:t>
            </a:r>
            <a:endParaRPr sz="2334" b="1" dirty="0"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indent="0" algn="l"/>
            <a:r>
              <a:rPr lang="en-US" altLang="zh-TW" sz="1362" dirty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Get more than a hand full of blow jobs</a:t>
            </a:r>
            <a:endParaRPr sz="1362" dirty="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indent="0" algn="l"/>
            <a:r>
              <a:rPr lang="en-US" altLang="zh-TW" sz="1362" dirty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baileys, </a:t>
            </a:r>
            <a:r>
              <a:rPr lang="en-US" altLang="zh-TW" sz="1362" dirty="0" err="1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disaronno</a:t>
            </a:r>
            <a:r>
              <a:rPr lang="en-US" altLang="zh-TW" sz="1362" dirty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&amp; cream </a:t>
            </a:r>
            <a:endParaRPr sz="1362" dirty="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indent="0" algn="l"/>
            <a:r>
              <a:rPr lang="zh-TW" altLang="en-US" sz="1362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貝禮詩</a:t>
            </a:r>
            <a:r>
              <a:rPr lang="en-US" altLang="zh-TW" sz="1362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+</a:t>
            </a:r>
            <a:r>
              <a:rPr lang="zh-TW" altLang="en-US" sz="1362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杏仁酒</a:t>
            </a:r>
            <a:r>
              <a:rPr lang="en-US" altLang="zh-TW" sz="1362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+</a:t>
            </a:r>
            <a:r>
              <a:rPr lang="zh-TW" altLang="en-US" sz="1362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鮮奶油</a:t>
            </a:r>
            <a:r>
              <a:rPr lang="zh-TW" altLang="en-US" sz="1362" b="1" dirty="0">
                <a:latin typeface="Impact"/>
                <a:ea typeface="Impact"/>
                <a:cs typeface="Impact"/>
                <a:sym typeface="Impact"/>
              </a:rPr>
              <a:t> </a:t>
            </a:r>
            <a:endParaRPr sz="1362" b="1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61" name="Google Shape;661;p43"/>
          <p:cNvSpPr txBox="1"/>
          <p:nvPr/>
        </p:nvSpPr>
        <p:spPr>
          <a:xfrm>
            <a:off x="3550343" y="3364803"/>
            <a:ext cx="3689966" cy="139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r>
              <a:rPr lang="en-US" altLang="zh-TW" sz="2334" b="1">
                <a:latin typeface="Lobster"/>
                <a:ea typeface="Lobster"/>
                <a:cs typeface="Lobster"/>
                <a:sym typeface="Lobster"/>
              </a:rPr>
              <a:t>Tequila </a:t>
            </a:r>
            <a:r>
              <a:rPr lang="zh-TW" altLang="en-US" sz="2334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龍舌蘭</a:t>
            </a:r>
            <a:r>
              <a:rPr lang="zh-TW" altLang="en-US" sz="2334" b="1"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n-US" altLang="zh-TW" sz="2334" b="1">
                <a:latin typeface="Lobster"/>
                <a:ea typeface="Lobster"/>
                <a:cs typeface="Lobster"/>
                <a:sym typeface="Lobster"/>
              </a:rPr>
              <a:t>$490 ($140)</a:t>
            </a:r>
            <a:endParaRPr sz="2334" b="1">
              <a:latin typeface="Lobster"/>
              <a:ea typeface="Lobster"/>
              <a:cs typeface="Lobster"/>
              <a:sym typeface="Lobster"/>
            </a:endParaRPr>
          </a:p>
          <a:p>
            <a:r>
              <a:rPr lang="en-US" altLang="zh-TW" sz="1362">
                <a:latin typeface="Impact"/>
                <a:ea typeface="Impact"/>
                <a:cs typeface="Impact"/>
                <a:sym typeface="Impact"/>
              </a:rPr>
              <a:t>Take your choice of tequilas </a:t>
            </a:r>
            <a:endParaRPr sz="1362">
              <a:latin typeface="Impact"/>
              <a:ea typeface="Impact"/>
              <a:cs typeface="Impact"/>
              <a:sym typeface="Impact"/>
            </a:endParaRPr>
          </a:p>
          <a:p>
            <a:r>
              <a:rPr lang="en-US" altLang="zh-TW" sz="1362">
                <a:latin typeface="Impact"/>
                <a:ea typeface="Impact"/>
                <a:cs typeface="Impact"/>
                <a:sym typeface="Impact"/>
              </a:rPr>
              <a:t>And get your night started</a:t>
            </a:r>
            <a:endParaRPr sz="1362">
              <a:latin typeface="Impact"/>
              <a:ea typeface="Impact"/>
              <a:cs typeface="Impact"/>
              <a:sym typeface="Impact"/>
            </a:endParaRPr>
          </a:p>
          <a:p>
            <a:r>
              <a:rPr lang="en-US" altLang="zh-TW" sz="1362">
                <a:latin typeface="Impact"/>
                <a:ea typeface="Impact"/>
                <a:cs typeface="Impact"/>
                <a:sym typeface="Impact"/>
              </a:rPr>
              <a:t>Or if your game enough try a suicide shot</a:t>
            </a:r>
            <a:endParaRPr sz="1362">
              <a:latin typeface="Impact"/>
              <a:ea typeface="Impact"/>
              <a:cs typeface="Impact"/>
              <a:sym typeface="Impact"/>
            </a:endParaRPr>
          </a:p>
          <a:p>
            <a:r>
              <a:rPr lang="en-US" altLang="zh-TW" sz="1362">
                <a:latin typeface="Impact"/>
                <a:ea typeface="Impact"/>
                <a:cs typeface="Impact"/>
                <a:sym typeface="Impact"/>
              </a:rPr>
              <a:t>Ask how!</a:t>
            </a:r>
            <a:endParaRPr sz="1362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62" name="Google Shape;662;p43"/>
          <p:cNvSpPr txBox="1"/>
          <p:nvPr/>
        </p:nvSpPr>
        <p:spPr>
          <a:xfrm>
            <a:off x="-5059601" y="4204718"/>
            <a:ext cx="3855411" cy="2647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endParaRPr sz="1362"/>
          </a:p>
          <a:p>
            <a:endParaRPr sz="1362"/>
          </a:p>
          <a:p>
            <a:endParaRPr sz="1362"/>
          </a:p>
          <a:p>
            <a:endParaRPr sz="1362"/>
          </a:p>
          <a:p>
            <a:endParaRPr sz="1362"/>
          </a:p>
          <a:p>
            <a:endParaRPr sz="1362"/>
          </a:p>
          <a:p>
            <a:endParaRPr sz="1362"/>
          </a:p>
          <a:p>
            <a:endParaRPr sz="1362"/>
          </a:p>
          <a:p>
            <a:endParaRPr sz="1362"/>
          </a:p>
          <a:p>
            <a:endParaRPr sz="1362"/>
          </a:p>
          <a:p>
            <a:endParaRPr sz="1362"/>
          </a:p>
          <a:p>
            <a:endParaRPr sz="1362"/>
          </a:p>
          <a:p>
            <a:endParaRPr sz="1362"/>
          </a:p>
          <a:p>
            <a:endParaRPr sz="1362"/>
          </a:p>
          <a:p>
            <a:endParaRPr sz="1362"/>
          </a:p>
          <a:p>
            <a:r>
              <a:rPr lang="zh-TW" altLang="en-US" sz="1362"/>
              <a:t>                                                      </a:t>
            </a:r>
            <a:endParaRPr sz="1362"/>
          </a:p>
        </p:txBody>
      </p:sp>
      <p:sp>
        <p:nvSpPr>
          <p:cNvPr id="663" name="Google Shape;663;p43"/>
          <p:cNvSpPr txBox="1"/>
          <p:nvPr/>
        </p:nvSpPr>
        <p:spPr>
          <a:xfrm>
            <a:off x="440944" y="5439838"/>
            <a:ext cx="4224524" cy="133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pPr algn="r"/>
            <a:r>
              <a:rPr lang="en-US" altLang="zh-TW" sz="2334" b="1" dirty="0">
                <a:latin typeface="Lobster"/>
                <a:ea typeface="Lobster"/>
                <a:cs typeface="Lobster"/>
                <a:sym typeface="Lobster"/>
              </a:rPr>
              <a:t>Flaming </a:t>
            </a:r>
            <a:r>
              <a:rPr lang="en-US" altLang="zh-TW" sz="2334" b="1" dirty="0" err="1">
                <a:latin typeface="Lobster"/>
                <a:ea typeface="Lobster"/>
                <a:cs typeface="Lobster"/>
                <a:sym typeface="Lobster"/>
              </a:rPr>
              <a:t>sambuca</a:t>
            </a:r>
            <a:r>
              <a:rPr lang="zh-TW" altLang="en-US" sz="2334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火焰杉布卡</a:t>
            </a:r>
            <a:r>
              <a:rPr lang="zh-TW" altLang="en-US" sz="2334" b="1" dirty="0"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n-US" altLang="zh-TW" sz="2334" b="1" dirty="0">
                <a:latin typeface="Lobster"/>
                <a:ea typeface="Lobster"/>
                <a:cs typeface="Lobster"/>
                <a:sym typeface="Lobster"/>
              </a:rPr>
              <a:t>6x$520($180)</a:t>
            </a:r>
            <a:endParaRPr sz="2334" b="1" dirty="0">
              <a:latin typeface="Lobster"/>
              <a:ea typeface="Lobster"/>
              <a:cs typeface="Lobster"/>
              <a:sym typeface="Lobster"/>
            </a:endParaRPr>
          </a:p>
          <a:p>
            <a:pPr algn="r"/>
            <a:r>
              <a:rPr lang="en-US" altLang="zh-TW" sz="1362" dirty="0">
                <a:latin typeface="Impact"/>
                <a:ea typeface="Impact"/>
                <a:cs typeface="Impact"/>
                <a:sym typeface="Impact"/>
              </a:rPr>
              <a:t>A European delicacy to be enjoyed again and again</a:t>
            </a:r>
            <a:endParaRPr sz="1362" dirty="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64" name="Google Shape;664;p43"/>
          <p:cNvPicPr preferRelativeResize="0"/>
          <p:nvPr/>
        </p:nvPicPr>
        <p:blipFill rotWithShape="1">
          <a:blip r:embed="rId3">
            <a:alphaModFix/>
          </a:blip>
          <a:srcRect l="3038" t="27712" r="12086" b="10040"/>
          <a:stretch/>
        </p:blipFill>
        <p:spPr>
          <a:xfrm>
            <a:off x="185064" y="3357994"/>
            <a:ext cx="3365273" cy="200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3"/>
          <p:cNvPicPr preferRelativeResize="0"/>
          <p:nvPr/>
        </p:nvPicPr>
        <p:blipFill rotWithShape="1">
          <a:blip r:embed="rId4">
            <a:alphaModFix/>
          </a:blip>
          <a:srcRect l="6583" t="46433" r="5988" b="4508"/>
          <a:stretch/>
        </p:blipFill>
        <p:spPr>
          <a:xfrm>
            <a:off x="4665468" y="4675010"/>
            <a:ext cx="2705300" cy="2006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3"/>
          <p:cNvPicPr preferRelativeResize="0"/>
          <p:nvPr/>
        </p:nvPicPr>
        <p:blipFill rotWithShape="1">
          <a:blip r:embed="rId5">
            <a:alphaModFix/>
          </a:blip>
          <a:srcRect t="23609" b="23609"/>
          <a:stretch/>
        </p:blipFill>
        <p:spPr>
          <a:xfrm>
            <a:off x="187223" y="1428456"/>
            <a:ext cx="3633063" cy="1526207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3"/>
          <p:cNvSpPr txBox="1"/>
          <p:nvPr/>
        </p:nvSpPr>
        <p:spPr>
          <a:xfrm>
            <a:off x="3160163" y="6982514"/>
            <a:ext cx="4113061" cy="1141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r>
              <a:rPr lang="en-US" altLang="zh-TW" sz="2334" b="1" dirty="0">
                <a:latin typeface="Lobster"/>
                <a:ea typeface="Lobster"/>
                <a:cs typeface="Lobster"/>
                <a:sym typeface="Lobster"/>
              </a:rPr>
              <a:t>The summer slammer</a:t>
            </a:r>
            <a:r>
              <a:rPr lang="zh-TW" altLang="en-US" sz="2334" b="1" dirty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夏夜</a:t>
            </a:r>
            <a:r>
              <a:rPr lang="zh-TW" altLang="en-US" sz="2334" b="1" dirty="0"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n-US" altLang="zh-TW" sz="2334" b="1" dirty="0">
                <a:latin typeface="Lobster"/>
                <a:ea typeface="Lobster"/>
                <a:cs typeface="Lobster"/>
                <a:sym typeface="Lobster"/>
              </a:rPr>
              <a:t>$390</a:t>
            </a:r>
            <a:endParaRPr sz="2334" b="1" dirty="0">
              <a:latin typeface="Lobster"/>
              <a:ea typeface="Lobster"/>
              <a:cs typeface="Lobster"/>
              <a:sym typeface="Lobster"/>
            </a:endParaRPr>
          </a:p>
          <a:p>
            <a:r>
              <a:rPr lang="en-US" altLang="zh-TW" sz="1362" dirty="0">
                <a:latin typeface="Impact"/>
                <a:ea typeface="Impact"/>
                <a:cs typeface="Impact"/>
                <a:sym typeface="Impact"/>
              </a:rPr>
              <a:t>A smooth blend of quality whiskey, mixed with fresh lemon and a cooling splash of Hi C </a:t>
            </a:r>
            <a:endParaRPr sz="1362" dirty="0">
              <a:latin typeface="Impact"/>
              <a:ea typeface="Impact"/>
              <a:cs typeface="Impact"/>
              <a:sym typeface="Impac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zh-TW" altLang="en-US" sz="1362" b="1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威士忌</a:t>
            </a:r>
            <a:r>
              <a:rPr lang="en-US" altLang="zh-TW" sz="1362" b="1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+</a:t>
            </a:r>
            <a:r>
              <a:rPr lang="zh-TW" altLang="en-US" sz="1362" b="1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檸檬</a:t>
            </a:r>
            <a:r>
              <a:rPr lang="en-US" altLang="zh-TW" sz="1362" b="1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+HI C</a:t>
            </a:r>
            <a:endParaRPr sz="1362" b="1" dirty="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68" name="Google Shape;668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5064" y="6885264"/>
            <a:ext cx="2974614" cy="1917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3"/>
          <p:cNvPicPr preferRelativeResize="0"/>
          <p:nvPr/>
        </p:nvPicPr>
        <p:blipFill rotWithShape="1">
          <a:blip r:embed="rId7">
            <a:alphaModFix/>
          </a:blip>
          <a:srcRect t="-450" b="450"/>
          <a:stretch/>
        </p:blipFill>
        <p:spPr>
          <a:xfrm>
            <a:off x="5280655" y="8167581"/>
            <a:ext cx="2059740" cy="1769629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3"/>
          <p:cNvSpPr txBox="1"/>
          <p:nvPr/>
        </p:nvSpPr>
        <p:spPr>
          <a:xfrm>
            <a:off x="194550" y="8838429"/>
            <a:ext cx="3097926" cy="12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r>
              <a:rPr lang="en-US" altLang="zh-TW" sz="1362" b="1"/>
              <a:t>Cheap shots </a:t>
            </a:r>
            <a:r>
              <a:rPr lang="zh-TW" altLang="en-US" sz="1362" b="1">
                <a:solidFill>
                  <a:srgbClr val="FF0000"/>
                </a:solidFill>
              </a:rPr>
              <a:t>還想來點別的嗎</a:t>
            </a:r>
            <a:r>
              <a:rPr lang="en-US" altLang="zh-TW" sz="1362" b="1">
                <a:solidFill>
                  <a:srgbClr val="FF0000"/>
                </a:solidFill>
              </a:rPr>
              <a:t>?</a:t>
            </a:r>
            <a:endParaRPr sz="1362" b="1"/>
          </a:p>
          <a:p>
            <a:r>
              <a:rPr lang="en-US" altLang="zh-TW" sz="1362" b="1"/>
              <a:t>Barbozda rum </a:t>
            </a:r>
            <a:r>
              <a:rPr lang="zh-TW" altLang="en-US" sz="973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巴巴羅薩蘭姆酒</a:t>
            </a:r>
            <a:endParaRPr sz="1362" b="1"/>
          </a:p>
          <a:p>
            <a:r>
              <a:rPr lang="en-US" altLang="zh-TW" sz="1362" b="1"/>
              <a:t>Barska vodka </a:t>
            </a:r>
            <a:r>
              <a:rPr lang="zh-TW" altLang="en-US" sz="973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奧爾登伏特加</a:t>
            </a:r>
            <a:endParaRPr sz="1362" b="1"/>
          </a:p>
          <a:p>
            <a:r>
              <a:rPr lang="en-US" altLang="zh-TW" sz="1362" b="1"/>
              <a:t>Tortilla tequila </a:t>
            </a:r>
            <a:r>
              <a:rPr lang="zh-TW" altLang="en-US" sz="973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金帽子龍舌蘭</a:t>
            </a:r>
            <a:r>
              <a:rPr lang="zh-TW" altLang="en-US" sz="1362" b="1"/>
              <a:t>     </a:t>
            </a:r>
            <a:r>
              <a:rPr lang="en-US" altLang="zh-TW" sz="1362" b="1">
                <a:solidFill>
                  <a:schemeClr val="dk1"/>
                </a:solidFill>
              </a:rPr>
              <a:t>6 x $350</a:t>
            </a:r>
            <a:endParaRPr sz="1362" b="1"/>
          </a:p>
          <a:p>
            <a:r>
              <a:rPr lang="en-US" altLang="zh-TW" sz="1362" b="1"/>
              <a:t>Alden gin </a:t>
            </a:r>
            <a:r>
              <a:rPr lang="zh-TW" altLang="en-US" sz="973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奧爾登琴酒                       </a:t>
            </a:r>
            <a:r>
              <a:rPr lang="en-US" altLang="zh-TW" sz="1362" b="1">
                <a:solidFill>
                  <a:schemeClr val="dk1"/>
                </a:solidFill>
              </a:rPr>
              <a:t>$90 each</a:t>
            </a:r>
            <a:endParaRPr sz="1362" b="1"/>
          </a:p>
        </p:txBody>
      </p:sp>
      <p:pic>
        <p:nvPicPr>
          <p:cNvPr id="671" name="Google Shape;671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6644" y="8139740"/>
            <a:ext cx="1590056" cy="1825286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3"/>
          <p:cNvSpPr txBox="1"/>
          <p:nvPr/>
        </p:nvSpPr>
        <p:spPr>
          <a:xfrm>
            <a:off x="185064" y="10057390"/>
            <a:ext cx="7185704" cy="3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zh-TW" sz="1362" dirty="0">
                <a:solidFill>
                  <a:schemeClr val="dk1"/>
                </a:solidFill>
              </a:rPr>
              <a:t>Plus 10% service charge </a:t>
            </a:r>
            <a:r>
              <a:rPr lang="zh-TW" altLang="en-US" sz="1362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本店消費需酌收</a:t>
            </a:r>
            <a:r>
              <a:rPr lang="en-US" altLang="zh-TW" sz="1362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10% </a:t>
            </a:r>
            <a:r>
              <a:rPr lang="zh-TW" altLang="en-US" sz="1362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服務費</a:t>
            </a:r>
            <a:endParaRPr sz="1362" dirty="0"/>
          </a:p>
        </p:txBody>
      </p:sp>
      <p:pic>
        <p:nvPicPr>
          <p:cNvPr id="18" name="Google Shape;71;p13"/>
          <p:cNvPicPr preferRelativeResize="0"/>
          <p:nvPr/>
        </p:nvPicPr>
        <p:blipFill rotWithShape="1">
          <a:blip r:embed="rId9">
            <a:alphaModFix/>
          </a:blip>
          <a:srcRect l="9281" t="21674" r="1900" b="30716"/>
          <a:stretch/>
        </p:blipFill>
        <p:spPr>
          <a:xfrm>
            <a:off x="5780927" y="0"/>
            <a:ext cx="1778747" cy="1663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 txBox="1"/>
          <p:nvPr/>
        </p:nvSpPr>
        <p:spPr>
          <a:xfrm>
            <a:off x="3412718" y="8901382"/>
            <a:ext cx="4041864" cy="136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endParaRPr sz="1362"/>
          </a:p>
        </p:txBody>
      </p:sp>
      <p:pic>
        <p:nvPicPr>
          <p:cNvPr id="679" name="Google Shape;6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7554035"/>
            <a:ext cx="7559675" cy="3137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607" y="1909864"/>
            <a:ext cx="2741772" cy="46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4"/>
          <p:cNvSpPr txBox="1"/>
          <p:nvPr/>
        </p:nvSpPr>
        <p:spPr>
          <a:xfrm>
            <a:off x="1778747" y="268070"/>
            <a:ext cx="5233531" cy="110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pPr algn="ctr"/>
            <a:r>
              <a:rPr lang="en-US" altLang="zh-TW" sz="2918" dirty="0">
                <a:latin typeface="Lobster"/>
                <a:ea typeface="Lobster"/>
                <a:cs typeface="Lobster"/>
                <a:sym typeface="Lobster"/>
              </a:rPr>
              <a:t>Take the </a:t>
            </a:r>
            <a:r>
              <a:rPr lang="en-US" altLang="zh-TW" sz="2918" dirty="0" err="1">
                <a:latin typeface="Lobster"/>
                <a:ea typeface="Lobster"/>
                <a:cs typeface="Lobster"/>
                <a:sym typeface="Lobster"/>
              </a:rPr>
              <a:t>Paulaner</a:t>
            </a:r>
            <a:r>
              <a:rPr lang="en-US" altLang="zh-TW" sz="2918" dirty="0">
                <a:latin typeface="Lobster"/>
                <a:ea typeface="Lobster"/>
                <a:cs typeface="Lobster"/>
                <a:sym typeface="Lobster"/>
              </a:rPr>
              <a:t> challenge</a:t>
            </a:r>
            <a:endParaRPr sz="2918" dirty="0">
              <a:latin typeface="Lobster"/>
              <a:ea typeface="Lobster"/>
              <a:cs typeface="Lobster"/>
              <a:sym typeface="Lobster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zh-TW" altLang="en-US" sz="2918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保拉納啤酒塔 等你來挑戰</a:t>
            </a:r>
            <a:endParaRPr sz="2918" dirty="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682" name="Google Shape;682;p44"/>
          <p:cNvPicPr preferRelativeResize="0"/>
          <p:nvPr/>
        </p:nvPicPr>
        <p:blipFill rotWithShape="1">
          <a:blip r:embed="rId5">
            <a:alphaModFix/>
          </a:blip>
          <a:srcRect l="36286" t="6278" r="24887" b="6877"/>
          <a:stretch/>
        </p:blipFill>
        <p:spPr>
          <a:xfrm>
            <a:off x="0" y="2258921"/>
            <a:ext cx="2640837" cy="5061476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44"/>
          <p:cNvSpPr txBox="1"/>
          <p:nvPr/>
        </p:nvSpPr>
        <p:spPr>
          <a:xfrm rot="622">
            <a:off x="2676922" y="1237912"/>
            <a:ext cx="4835531" cy="750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r>
              <a:rPr lang="zh-TW" altLang="en-US" sz="2918" dirty="0"/>
              <a:t>          </a:t>
            </a:r>
            <a:r>
              <a:rPr lang="zh-TW" altLang="en-US" sz="3501" dirty="0"/>
              <a:t>  </a:t>
            </a:r>
            <a:r>
              <a:rPr lang="en-US" altLang="zh-TW" sz="3501" b="1" dirty="0">
                <a:latin typeface="Comic Sans MS"/>
                <a:ea typeface="Comic Sans MS"/>
                <a:cs typeface="Comic Sans MS"/>
                <a:sym typeface="Comic Sans MS"/>
              </a:rPr>
              <a:t>Free beer</a:t>
            </a:r>
            <a:endParaRPr sz="3501" b="1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r>
              <a:rPr lang="en-US" altLang="zh-TW" sz="1556" dirty="0">
                <a:latin typeface="Impact"/>
                <a:ea typeface="Impact"/>
                <a:cs typeface="Impact"/>
                <a:sym typeface="Impact"/>
              </a:rPr>
              <a:t>It takes just 10 minutes to earn your fame and not only will you get a cheers from the bar but you get your beer for free and a Fat Yak shirt</a:t>
            </a:r>
            <a:endParaRPr sz="1556" dirty="0">
              <a:latin typeface="Impact"/>
              <a:ea typeface="Impact"/>
              <a:cs typeface="Impact"/>
              <a:sym typeface="Impact"/>
            </a:endParaRPr>
          </a:p>
          <a:p>
            <a:r>
              <a:rPr lang="en-US" altLang="zh-TW" sz="1556" dirty="0">
                <a:latin typeface="Impact"/>
                <a:ea typeface="Impact"/>
                <a:cs typeface="Impact"/>
                <a:sym typeface="Impact"/>
              </a:rPr>
              <a:t>All you need to do is finish </a:t>
            </a:r>
            <a:endParaRPr sz="1556" dirty="0">
              <a:latin typeface="Impact"/>
              <a:ea typeface="Impact"/>
              <a:cs typeface="Impact"/>
              <a:sym typeface="Impact"/>
            </a:endParaRPr>
          </a:p>
          <a:p>
            <a:r>
              <a:rPr lang="en-US" altLang="zh-TW" sz="1556" dirty="0">
                <a:latin typeface="Impact"/>
                <a:ea typeface="Impact"/>
                <a:cs typeface="Impact"/>
                <a:sym typeface="Impact"/>
              </a:rPr>
              <a:t>your beer within 10 minutes </a:t>
            </a:r>
            <a:endParaRPr sz="1556" dirty="0">
              <a:latin typeface="Impact"/>
              <a:ea typeface="Impact"/>
              <a:cs typeface="Impact"/>
              <a:sym typeface="Impact"/>
            </a:endParaRPr>
          </a:p>
          <a:p>
            <a:r>
              <a:rPr lang="en-US" altLang="zh-TW" sz="1556" dirty="0">
                <a:latin typeface="Impact"/>
                <a:ea typeface="Impact"/>
                <a:cs typeface="Impact"/>
                <a:sym typeface="Impact"/>
              </a:rPr>
              <a:t>and it is absolutely free!</a:t>
            </a:r>
            <a:endParaRPr sz="1556" dirty="0">
              <a:latin typeface="Impact"/>
              <a:ea typeface="Impact"/>
              <a:cs typeface="Impact"/>
              <a:sym typeface="Impact"/>
            </a:endParaRPr>
          </a:p>
          <a:p>
            <a:endParaRPr sz="1556" dirty="0">
              <a:latin typeface="Impact"/>
              <a:ea typeface="Impact"/>
              <a:cs typeface="Impact"/>
              <a:sym typeface="Impact"/>
            </a:endParaRPr>
          </a:p>
          <a:p>
            <a:r>
              <a:rPr lang="en-US" altLang="zh-TW" sz="1556" dirty="0">
                <a:latin typeface="Impact"/>
                <a:ea typeface="Impact"/>
                <a:cs typeface="Impact"/>
                <a:sym typeface="Impact"/>
              </a:rPr>
              <a:t>OK </a:t>
            </a:r>
            <a:r>
              <a:rPr lang="en-US" altLang="zh-TW" sz="1556" dirty="0" err="1">
                <a:latin typeface="Impact"/>
                <a:ea typeface="Impact"/>
                <a:cs typeface="Impact"/>
                <a:sym typeface="Impact"/>
              </a:rPr>
              <a:t>OK</a:t>
            </a:r>
            <a:r>
              <a:rPr lang="en-US" altLang="zh-TW" sz="1556" dirty="0">
                <a:latin typeface="Impact"/>
                <a:ea typeface="Impact"/>
                <a:cs typeface="Impact"/>
                <a:sym typeface="Impact"/>
              </a:rPr>
              <a:t> it is a 3 </a:t>
            </a:r>
            <a:r>
              <a:rPr lang="en-US" altLang="zh-TW" sz="1556" dirty="0" err="1">
                <a:latin typeface="Impact"/>
                <a:ea typeface="Impact"/>
                <a:cs typeface="Impact"/>
                <a:sym typeface="Impact"/>
              </a:rPr>
              <a:t>litre</a:t>
            </a:r>
            <a:r>
              <a:rPr lang="en-US" altLang="zh-TW" sz="1556" dirty="0">
                <a:latin typeface="Impact"/>
                <a:ea typeface="Impact"/>
                <a:cs typeface="Impact"/>
                <a:sym typeface="Impact"/>
              </a:rPr>
              <a:t> beer </a:t>
            </a:r>
            <a:endParaRPr sz="1556" dirty="0">
              <a:latin typeface="Impact"/>
              <a:ea typeface="Impact"/>
              <a:cs typeface="Impact"/>
              <a:sym typeface="Impact"/>
            </a:endParaRPr>
          </a:p>
          <a:p>
            <a:r>
              <a:rPr lang="en-US" altLang="zh-TW" sz="1556" dirty="0">
                <a:latin typeface="Impact"/>
                <a:ea typeface="Impact"/>
                <a:cs typeface="Impact"/>
                <a:sym typeface="Impact"/>
              </a:rPr>
              <a:t>But it has been done before </a:t>
            </a:r>
            <a:endParaRPr sz="1556" dirty="0">
              <a:latin typeface="Impact"/>
              <a:ea typeface="Impact"/>
              <a:cs typeface="Impact"/>
              <a:sym typeface="Impact"/>
            </a:endParaRPr>
          </a:p>
          <a:p>
            <a:r>
              <a:rPr lang="en-US" altLang="zh-TW" sz="1556" dirty="0">
                <a:latin typeface="Impact"/>
                <a:ea typeface="Impact"/>
                <a:cs typeface="Impact"/>
                <a:sym typeface="Impact"/>
              </a:rPr>
              <a:t>and if you don't  finish</a:t>
            </a:r>
            <a:endParaRPr sz="1556" dirty="0">
              <a:latin typeface="Impact"/>
              <a:ea typeface="Impact"/>
              <a:cs typeface="Impact"/>
              <a:sym typeface="Impact"/>
            </a:endParaRPr>
          </a:p>
          <a:p>
            <a:r>
              <a:rPr lang="en-US" altLang="zh-TW" sz="1556" dirty="0">
                <a:latin typeface="Impact"/>
                <a:ea typeface="Impact"/>
                <a:cs typeface="Impact"/>
                <a:sym typeface="Impact"/>
              </a:rPr>
              <a:t>in time you can share </a:t>
            </a:r>
            <a:endParaRPr sz="1556" dirty="0">
              <a:latin typeface="Impact"/>
              <a:ea typeface="Impact"/>
              <a:cs typeface="Impact"/>
              <a:sym typeface="Impact"/>
            </a:endParaRPr>
          </a:p>
          <a:p>
            <a:r>
              <a:rPr lang="en-US" altLang="zh-TW" sz="1556" dirty="0">
                <a:latin typeface="Impact"/>
                <a:ea typeface="Impact"/>
                <a:cs typeface="Impact"/>
                <a:sym typeface="Impact"/>
              </a:rPr>
              <a:t>it with your friends.</a:t>
            </a:r>
            <a:endParaRPr sz="1556" dirty="0">
              <a:latin typeface="Impact"/>
              <a:ea typeface="Impact"/>
              <a:cs typeface="Impact"/>
              <a:sym typeface="Impact"/>
            </a:endParaRPr>
          </a:p>
          <a:p>
            <a:r>
              <a:rPr lang="zh-TW" altLang="en-US" sz="1751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限時</a:t>
            </a:r>
            <a:r>
              <a:rPr lang="en-US" altLang="zh-TW" sz="1751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</a:t>
            </a:r>
            <a:r>
              <a:rPr lang="zh-TW" altLang="en-US" sz="1751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分鐘，只要你能</a:t>
            </a:r>
            <a:endParaRPr sz="1751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1751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一個人喝完</a:t>
            </a:r>
            <a:r>
              <a:rPr lang="en-US" altLang="zh-TW" sz="1751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r>
              <a:rPr lang="zh-TW" altLang="en-US" sz="1751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公升的</a:t>
            </a:r>
            <a:endParaRPr sz="1751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1751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保拉納啤酒塔，你的啤酒塔</a:t>
            </a:r>
            <a:endParaRPr sz="1751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buClr>
                <a:schemeClr val="dk1"/>
              </a:buClr>
              <a:buSzPts val="1100"/>
            </a:pPr>
            <a:r>
              <a:rPr lang="zh-TW" altLang="en-US" sz="1751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就由胖犛牛請客。</a:t>
            </a:r>
            <a:endParaRPr sz="1751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buClr>
                <a:schemeClr val="dk1"/>
              </a:buClr>
              <a:buSzPts val="1100"/>
            </a:pPr>
            <a:endParaRPr sz="1751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buClr>
                <a:schemeClr val="dk1"/>
              </a:buClr>
              <a:buSzPts val="1100"/>
            </a:pPr>
            <a:r>
              <a:rPr lang="zh-TW" altLang="en-US" sz="1751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喝不完？沒關係！</a:t>
            </a:r>
            <a:endParaRPr sz="1751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buClr>
                <a:schemeClr val="dk1"/>
              </a:buClr>
              <a:buSzPts val="1100"/>
            </a:pPr>
            <a:r>
              <a:rPr lang="zh-TW" altLang="en-US" sz="1751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跟你的朋友一起分享吧。</a:t>
            </a:r>
            <a:endParaRPr sz="1751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en-US" altLang="zh-TW" sz="2918" b="1" dirty="0">
                <a:latin typeface="Comic Sans MS"/>
                <a:ea typeface="Comic Sans MS"/>
                <a:cs typeface="Comic Sans MS"/>
                <a:sym typeface="Comic Sans MS"/>
              </a:rPr>
              <a:t>BEER TOWER PAULANER</a:t>
            </a:r>
            <a:endParaRPr sz="2918" b="1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r>
              <a:rPr lang="zh-TW" altLang="en-US" sz="2918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保拉納啤酒塔</a:t>
            </a:r>
            <a:r>
              <a:rPr lang="zh-TW" altLang="en-US" sz="2918" b="1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zh-TW" sz="2918" b="1" dirty="0">
                <a:latin typeface="Comic Sans MS"/>
                <a:ea typeface="Comic Sans MS"/>
                <a:cs typeface="Comic Sans MS"/>
                <a:sym typeface="Comic Sans MS"/>
              </a:rPr>
              <a:t>$1200</a:t>
            </a:r>
            <a:endParaRPr sz="2918" b="1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84" name="Google Shape;68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8958986"/>
            <a:ext cx="1456615" cy="96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2;p15"/>
          <p:cNvPicPr preferRelativeResize="0"/>
          <p:nvPr/>
        </p:nvPicPr>
        <p:blipFill rotWithShape="1">
          <a:blip r:embed="rId7">
            <a:alphaModFix/>
          </a:blip>
          <a:srcRect l="-1448" t="20621" r="9307" b="30716"/>
          <a:stretch/>
        </p:blipFill>
        <p:spPr>
          <a:xfrm>
            <a:off x="-27709" y="-33251"/>
            <a:ext cx="1845251" cy="170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45"/>
          <p:cNvPicPr preferRelativeResize="0"/>
          <p:nvPr/>
        </p:nvPicPr>
        <p:blipFill rotWithShape="1">
          <a:blip r:embed="rId3">
            <a:alphaModFix/>
          </a:blip>
          <a:srcRect l="28766" t="2240" r="3675" b="12891"/>
          <a:stretch/>
        </p:blipFill>
        <p:spPr>
          <a:xfrm>
            <a:off x="5953609" y="7488760"/>
            <a:ext cx="1416577" cy="1522911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45"/>
          <p:cNvSpPr txBox="1"/>
          <p:nvPr/>
        </p:nvSpPr>
        <p:spPr>
          <a:xfrm>
            <a:off x="173287" y="302080"/>
            <a:ext cx="7213144" cy="119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pPr algn="ctr"/>
            <a:r>
              <a:rPr lang="en-US" altLang="zh-TW" sz="3890" dirty="0">
                <a:latin typeface="Lobster"/>
                <a:ea typeface="Lobster"/>
                <a:cs typeface="Lobster"/>
                <a:sym typeface="Lobster"/>
              </a:rPr>
              <a:t>wine</a:t>
            </a:r>
            <a:r>
              <a:rPr lang="zh-TW" altLang="en-US" sz="2918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 紅酒</a:t>
            </a:r>
            <a:endParaRPr sz="2918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altLang="zh-TW" sz="1751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 meal without wine is breakfast</a:t>
            </a:r>
            <a:endParaRPr sz="2918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3" name="Google Shape;693;p45"/>
          <p:cNvSpPr txBox="1"/>
          <p:nvPr/>
        </p:nvSpPr>
        <p:spPr>
          <a:xfrm>
            <a:off x="2334978" y="2589614"/>
            <a:ext cx="3869709" cy="1078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pPr algn="r"/>
            <a:r>
              <a:rPr lang="zh-TW" altLang="en-US" sz="1751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法國</a:t>
            </a:r>
            <a:r>
              <a:rPr lang="en-US" altLang="zh-TW" sz="1751" b="1" dirty="0">
                <a:latin typeface="Lobster"/>
                <a:ea typeface="Lobster"/>
                <a:cs typeface="Lobster"/>
                <a:sym typeface="Lobster"/>
              </a:rPr>
              <a:t>Château Saint Pierre</a:t>
            </a:r>
            <a:r>
              <a:rPr lang="zh-TW" altLang="en-US" sz="2334" b="1" dirty="0"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n-US" altLang="zh-TW" sz="1751" b="1" dirty="0">
                <a:latin typeface="Lobster"/>
                <a:ea typeface="Lobster"/>
                <a:cs typeface="Lobster"/>
                <a:sym typeface="Lobster"/>
              </a:rPr>
              <a:t>2012 $1400</a:t>
            </a:r>
            <a:endParaRPr sz="1751" b="1" dirty="0">
              <a:latin typeface="Lobster"/>
              <a:ea typeface="Lobster"/>
              <a:cs typeface="Lobster"/>
              <a:sym typeface="Lobster"/>
            </a:endParaRPr>
          </a:p>
          <a:p>
            <a:pPr algn="r"/>
            <a:r>
              <a:rPr lang="en-US" altLang="zh-TW" sz="1362" dirty="0"/>
              <a:t>French medium acidy with fruity overtures</a:t>
            </a:r>
            <a:endParaRPr sz="1362" dirty="0"/>
          </a:p>
          <a:p>
            <a:pPr algn="r"/>
            <a:r>
              <a:rPr lang="en-US" altLang="zh-TW" sz="1362" dirty="0"/>
              <a:t>Easy to drink. Red meats or cheese</a:t>
            </a:r>
            <a:endParaRPr sz="1362" dirty="0"/>
          </a:p>
          <a:p>
            <a:pPr algn="r"/>
            <a:r>
              <a:rPr lang="zh-TW" altLang="en-US" sz="1167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波爾多頂級紅葡萄酒，果香濃郁、適合搭配紅肉或起司</a:t>
            </a:r>
            <a:r>
              <a:rPr lang="zh-TW" altLang="en-US" sz="1362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362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4" name="Google Shape;694;p45"/>
          <p:cNvSpPr txBox="1"/>
          <p:nvPr/>
        </p:nvSpPr>
        <p:spPr>
          <a:xfrm>
            <a:off x="1598348" y="1521255"/>
            <a:ext cx="3928650" cy="1220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r>
              <a:rPr lang="zh-TW" altLang="en-US" sz="1751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法國</a:t>
            </a:r>
            <a:r>
              <a:rPr lang="en-US" altLang="zh-TW" sz="1751" b="1">
                <a:latin typeface="Lobster"/>
                <a:ea typeface="Lobster"/>
                <a:cs typeface="Lobster"/>
                <a:sym typeface="Lobster"/>
              </a:rPr>
              <a:t>Clos Resseguier 2014 $1400</a:t>
            </a:r>
            <a:endParaRPr sz="1751" b="1">
              <a:latin typeface="Lobster"/>
              <a:ea typeface="Lobster"/>
              <a:cs typeface="Lobster"/>
              <a:sym typeface="Lobster"/>
            </a:endParaRPr>
          </a:p>
          <a:p>
            <a:r>
              <a:rPr lang="en-US" altLang="zh-TW" sz="1362"/>
              <a:t>French, best paired with chicken or red meats slightly tanin easy on the palette also perfectly paired with cheese</a:t>
            </a:r>
            <a:endParaRPr sz="1362"/>
          </a:p>
          <a:p>
            <a:pPr>
              <a:buClr>
                <a:schemeClr val="dk1"/>
              </a:buClr>
              <a:buSzPts val="1100"/>
            </a:pPr>
            <a:r>
              <a:rPr lang="zh-TW" altLang="en-US" sz="1167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低單寧、適合搭配紅肉、雞肉、起司</a:t>
            </a:r>
            <a:endParaRPr sz="1167"/>
          </a:p>
        </p:txBody>
      </p:sp>
      <p:sp>
        <p:nvSpPr>
          <p:cNvPr id="695" name="Google Shape;695;p45"/>
          <p:cNvSpPr txBox="1"/>
          <p:nvPr/>
        </p:nvSpPr>
        <p:spPr>
          <a:xfrm>
            <a:off x="2008883" y="4571911"/>
            <a:ext cx="4059372" cy="126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pPr algn="r"/>
            <a:r>
              <a:rPr lang="zh-TW" altLang="en-US" sz="1751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法國</a:t>
            </a:r>
            <a:r>
              <a:rPr lang="en-US" altLang="zh-TW" sz="1751" b="1" dirty="0" err="1">
                <a:latin typeface="Lobster"/>
                <a:ea typeface="Lobster"/>
                <a:cs typeface="Lobster"/>
                <a:sym typeface="Lobster"/>
              </a:rPr>
              <a:t>L'isle</a:t>
            </a:r>
            <a:r>
              <a:rPr lang="en-US" altLang="zh-TW" sz="1751" b="1" dirty="0">
                <a:latin typeface="Lobster"/>
                <a:ea typeface="Lobster"/>
                <a:cs typeface="Lobster"/>
                <a:sym typeface="Lobster"/>
              </a:rPr>
              <a:t> fort 2009 $1850</a:t>
            </a:r>
            <a:endParaRPr sz="1751" b="1" dirty="0">
              <a:latin typeface="Lobster"/>
              <a:ea typeface="Lobster"/>
              <a:cs typeface="Lobster"/>
              <a:sym typeface="Lobster"/>
            </a:endParaRPr>
          </a:p>
          <a:p>
            <a:pPr algn="r"/>
            <a:r>
              <a:rPr lang="en-US" altLang="zh-TW" sz="1362" dirty="0"/>
              <a:t>French from one of the best seasons a fine tasting wine with a </a:t>
            </a:r>
            <a:r>
              <a:rPr lang="en-US" altLang="zh-TW" sz="1362" dirty="0">
                <a:solidFill>
                  <a:schemeClr val="dk1"/>
                </a:solidFill>
              </a:rPr>
              <a:t>touch of berry </a:t>
            </a:r>
            <a:r>
              <a:rPr lang="en-US" altLang="zh-TW" sz="1362" dirty="0" err="1">
                <a:solidFill>
                  <a:schemeClr val="dk1"/>
                </a:solidFill>
              </a:rPr>
              <a:t>flavour</a:t>
            </a:r>
            <a:r>
              <a:rPr lang="en-US" altLang="zh-TW" sz="1362" dirty="0">
                <a:solidFill>
                  <a:schemeClr val="dk1"/>
                </a:solidFill>
              </a:rPr>
              <a:t>, top choice</a:t>
            </a:r>
            <a:endParaRPr sz="1362" dirty="0">
              <a:solidFill>
                <a:schemeClr val="dk1"/>
              </a:solidFill>
            </a:endParaRPr>
          </a:p>
          <a:p>
            <a:pPr algn="r"/>
            <a:r>
              <a:rPr lang="en-US" altLang="zh-TW" sz="1362" dirty="0"/>
              <a:t>best paired with red meats</a:t>
            </a:r>
            <a:endParaRPr sz="1362" dirty="0"/>
          </a:p>
          <a:p>
            <a:pPr algn="r"/>
            <a:r>
              <a:rPr lang="zh-TW" altLang="en-US" sz="1167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波爾多頂級紅葡萄酒，適合搭配紅肉或起司</a:t>
            </a:r>
            <a:endParaRPr sz="1167" dirty="0"/>
          </a:p>
        </p:txBody>
      </p:sp>
      <p:sp>
        <p:nvSpPr>
          <p:cNvPr id="696" name="Google Shape;696;p45"/>
          <p:cNvSpPr txBox="1"/>
          <p:nvPr/>
        </p:nvSpPr>
        <p:spPr>
          <a:xfrm>
            <a:off x="1526443" y="3627156"/>
            <a:ext cx="5031905" cy="1078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r>
              <a:rPr lang="zh-TW" altLang="en-US" sz="1751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法國</a:t>
            </a:r>
            <a:r>
              <a:rPr lang="en-US" altLang="zh-TW" sz="1751" b="1" dirty="0">
                <a:latin typeface="Lobster"/>
                <a:ea typeface="Lobster"/>
                <a:cs typeface="Lobster"/>
                <a:sym typeface="Lobster"/>
              </a:rPr>
              <a:t>Louis De </a:t>
            </a:r>
            <a:r>
              <a:rPr lang="en-US" altLang="zh-TW" sz="1751" b="1" dirty="0" err="1">
                <a:latin typeface="Lobster"/>
                <a:ea typeface="Lobster"/>
                <a:cs typeface="Lobster"/>
                <a:sym typeface="Lobster"/>
              </a:rPr>
              <a:t>Camponac</a:t>
            </a:r>
            <a:r>
              <a:rPr lang="en-US" altLang="zh-TW" sz="1751" b="1" dirty="0">
                <a:latin typeface="Lobster"/>
                <a:ea typeface="Lobster"/>
                <a:cs typeface="Lobster"/>
                <a:sym typeface="Lobster"/>
              </a:rPr>
              <a:t> 2016 $1100</a:t>
            </a:r>
            <a:endParaRPr sz="1751" b="1" dirty="0">
              <a:latin typeface="Lobster"/>
              <a:ea typeface="Lobster"/>
              <a:cs typeface="Lobster"/>
              <a:sym typeface="Lobster"/>
            </a:endParaRPr>
          </a:p>
          <a:p>
            <a:r>
              <a:rPr lang="en-US" altLang="zh-TW" sz="1362" dirty="0"/>
              <a:t>Cabernet sauvignon moderately oaky with a taste of berries and peppery finish. Perfect paired with red meats or on its own</a:t>
            </a:r>
            <a:endParaRPr sz="1362" dirty="0"/>
          </a:p>
          <a:p>
            <a:pPr>
              <a:buClr>
                <a:schemeClr val="dk1"/>
              </a:buClr>
              <a:buSzPts val="1100"/>
            </a:pPr>
            <a:r>
              <a:rPr lang="zh-TW" altLang="en-US" sz="1167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卡本內蘇維翁 </a:t>
            </a:r>
            <a:r>
              <a:rPr lang="en-US" altLang="zh-TW" sz="1167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Cabernet sauvignon</a:t>
            </a:r>
            <a:r>
              <a:rPr lang="zh-TW" altLang="en-US" sz="1167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，口感柔順飽滿，適合搭配紅肉</a:t>
            </a:r>
            <a:endParaRPr sz="1167" b="1" dirty="0"/>
          </a:p>
        </p:txBody>
      </p:sp>
      <p:pic>
        <p:nvPicPr>
          <p:cNvPr id="697" name="Google Shape;697;p45"/>
          <p:cNvPicPr preferRelativeResize="0"/>
          <p:nvPr/>
        </p:nvPicPr>
        <p:blipFill rotWithShape="1">
          <a:blip r:embed="rId4">
            <a:alphaModFix/>
          </a:blip>
          <a:srcRect l="-2668" t="-813" r="2357" b="2812"/>
          <a:stretch/>
        </p:blipFill>
        <p:spPr>
          <a:xfrm rot="-5400000">
            <a:off x="101955" y="3235856"/>
            <a:ext cx="1497344" cy="135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5"/>
          <p:cNvPicPr preferRelativeResize="0"/>
          <p:nvPr/>
        </p:nvPicPr>
        <p:blipFill rotWithShape="1">
          <a:blip r:embed="rId5">
            <a:alphaModFix/>
          </a:blip>
          <a:srcRect l="2226" r="2226"/>
          <a:stretch/>
        </p:blipFill>
        <p:spPr>
          <a:xfrm rot="-5400000">
            <a:off x="6047544" y="2293271"/>
            <a:ext cx="1500206" cy="117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5"/>
          <p:cNvPicPr preferRelativeResize="0"/>
          <p:nvPr/>
        </p:nvPicPr>
        <p:blipFill rotWithShape="1">
          <a:blip r:embed="rId6">
            <a:alphaModFix/>
          </a:blip>
          <a:srcRect l="-200884" t="72649" r="208702" b="-72649"/>
          <a:stretch/>
        </p:blipFill>
        <p:spPr>
          <a:xfrm>
            <a:off x="295752" y="8411808"/>
            <a:ext cx="2101736" cy="1708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5"/>
          <p:cNvPicPr preferRelativeResize="0"/>
          <p:nvPr/>
        </p:nvPicPr>
        <p:blipFill rotWithShape="1">
          <a:blip r:embed="rId7">
            <a:alphaModFix/>
          </a:blip>
          <a:srcRect l="17085" t="10227" r="16225" b="17948"/>
          <a:stretch/>
        </p:blipFill>
        <p:spPr>
          <a:xfrm rot="-5400000">
            <a:off x="218184" y="1505643"/>
            <a:ext cx="1375204" cy="138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5"/>
          <p:cNvPicPr preferRelativeResize="0"/>
          <p:nvPr/>
        </p:nvPicPr>
        <p:blipFill rotWithShape="1">
          <a:blip r:embed="rId8">
            <a:alphaModFix/>
          </a:blip>
          <a:srcRect l="11300" t="12743" b="24418"/>
          <a:stretch/>
        </p:blipFill>
        <p:spPr>
          <a:xfrm>
            <a:off x="192335" y="8011495"/>
            <a:ext cx="1245825" cy="139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5"/>
          <p:cNvPicPr preferRelativeResize="0"/>
          <p:nvPr/>
        </p:nvPicPr>
        <p:blipFill rotWithShape="1">
          <a:blip r:embed="rId9">
            <a:alphaModFix/>
          </a:blip>
          <a:srcRect t="1802" b="1802"/>
          <a:stretch/>
        </p:blipFill>
        <p:spPr>
          <a:xfrm rot="-5399977">
            <a:off x="5964711" y="4638298"/>
            <a:ext cx="1458382" cy="12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45"/>
          <p:cNvSpPr txBox="1"/>
          <p:nvPr/>
        </p:nvSpPr>
        <p:spPr>
          <a:xfrm>
            <a:off x="205955" y="10007478"/>
            <a:ext cx="7152704" cy="38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zh-TW" altLang="en-US" sz="1362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本店消費需酌收</a:t>
            </a:r>
            <a:r>
              <a:rPr lang="en-US" altLang="zh-TW" sz="1362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10% </a:t>
            </a:r>
            <a:r>
              <a:rPr lang="zh-TW" altLang="en-US" sz="1362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服務費</a:t>
            </a:r>
            <a:r>
              <a:rPr lang="en-US" altLang="zh-TW" sz="1362" dirty="0">
                <a:solidFill>
                  <a:schemeClr val="dk1"/>
                </a:solidFill>
              </a:rPr>
              <a:t>Plus 10% service charge</a:t>
            </a:r>
            <a:endParaRPr sz="1362" dirty="0"/>
          </a:p>
        </p:txBody>
      </p:sp>
      <p:pic>
        <p:nvPicPr>
          <p:cNvPr id="706" name="Google Shape;706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778" y="5262309"/>
            <a:ext cx="1132626" cy="238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877560" y="5390163"/>
            <a:ext cx="560600" cy="212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52696" y="6437320"/>
            <a:ext cx="1242083" cy="1205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71;p13"/>
          <p:cNvPicPr preferRelativeResize="0"/>
          <p:nvPr/>
        </p:nvPicPr>
        <p:blipFill rotWithShape="1">
          <a:blip r:embed="rId13">
            <a:alphaModFix/>
          </a:blip>
          <a:srcRect l="9281" t="21674" r="1900" b="30716"/>
          <a:stretch/>
        </p:blipFill>
        <p:spPr>
          <a:xfrm>
            <a:off x="5780927" y="0"/>
            <a:ext cx="1778747" cy="166336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3304682" y="9087994"/>
            <a:ext cx="40706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b="1" dirty="0">
                <a:latin typeface="Lobster" panose="02020500000000000000" charset="0"/>
              </a:rPr>
              <a:t>House wine 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單杯紅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白酒</a:t>
            </a:r>
            <a:endParaRPr lang="zh-TW" altLang="en-US" dirty="0"/>
          </a:p>
          <a:p>
            <a:pPr algn="r"/>
            <a:r>
              <a:rPr lang="en-US" altLang="zh-TW" dirty="0">
                <a:latin typeface="Lobster" panose="02020500000000000000" charset="0"/>
              </a:rPr>
              <a:t>Red- mon vin Merlot cabernet Italy $240 per glass</a:t>
            </a:r>
            <a:endParaRPr lang="en-US" altLang="zh-TW" dirty="0"/>
          </a:p>
          <a:p>
            <a:pPr algn="r"/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義大利梅洛紅葡萄酒</a:t>
            </a:r>
            <a:endParaRPr lang="zh-TW" altLang="en-US" dirty="0"/>
          </a:p>
          <a:p>
            <a:pPr algn="r"/>
            <a:r>
              <a:rPr lang="en-US" altLang="zh-TW" dirty="0">
                <a:latin typeface="Lobster" panose="02020500000000000000" charset="0"/>
              </a:rPr>
              <a:t>White- </a:t>
            </a:r>
            <a:r>
              <a:rPr lang="en-US" altLang="zh-TW" dirty="0" err="1">
                <a:latin typeface="Lobster" panose="02020500000000000000" charset="0"/>
              </a:rPr>
              <a:t>Hardys</a:t>
            </a:r>
            <a:r>
              <a:rPr lang="en-US" altLang="zh-TW" dirty="0">
                <a:latin typeface="Lobster" panose="02020500000000000000" charset="0"/>
              </a:rPr>
              <a:t> chardonnay Australia $240 per glass</a:t>
            </a:r>
            <a:endParaRPr lang="en-US" altLang="zh-TW" dirty="0"/>
          </a:p>
          <a:p>
            <a:pPr algn="r"/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澳洲夏多內</a:t>
            </a:r>
            <a:r>
              <a:rPr lang="zh-TW" altLang="en-US" sz="11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白酒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66176" y="5800437"/>
            <a:ext cx="48812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澳洲卡拉曼達 希哈</a:t>
            </a:r>
            <a:r>
              <a:rPr lang="en-US" altLang="zh-TW" sz="1800" b="1" dirty="0" err="1">
                <a:latin typeface="Lobster" panose="02020500000000000000" charset="0"/>
              </a:rPr>
              <a:t>Kalamandra</a:t>
            </a:r>
            <a:r>
              <a:rPr lang="en-US" altLang="zh-TW" sz="1800" b="1" dirty="0">
                <a:latin typeface="Lobster" panose="02020500000000000000" charset="0"/>
              </a:rPr>
              <a:t> shiraz $1100</a:t>
            </a:r>
            <a:endParaRPr lang="en-US" altLang="zh-TW" dirty="0"/>
          </a:p>
          <a:p>
            <a:r>
              <a:rPr lang="en-US" altLang="zh-TW" dirty="0">
                <a:latin typeface="Arial" panose="020B0604020202020204" pitchFamily="34" charset="0"/>
              </a:rPr>
              <a:t>Australian 2016 slightly </a:t>
            </a:r>
            <a:r>
              <a:rPr lang="en-US" altLang="zh-TW" dirty="0" err="1">
                <a:latin typeface="Arial" panose="020B0604020202020204" pitchFamily="34" charset="0"/>
              </a:rPr>
              <a:t>tanin</a:t>
            </a:r>
            <a:r>
              <a:rPr lang="en-US" altLang="zh-TW" dirty="0">
                <a:latin typeface="Arial" panose="020B0604020202020204" pitchFamily="34" charset="0"/>
              </a:rPr>
              <a:t>, enjoy with red or white meats</a:t>
            </a:r>
            <a:endParaRPr lang="en-US" altLang="zh-TW" dirty="0"/>
          </a:p>
          <a:p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搭配紅肉、白肉皆</a:t>
            </a:r>
            <a:r>
              <a:rPr lang="zh-TW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宜</a:t>
            </a:r>
            <a:endParaRPr lang="en-US" altLang="zh-TW" sz="12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b="1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澳洲卡拉曼達 夏多內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b="1" dirty="0" err="1">
                <a:latin typeface="Lobster" panose="02020500000000000000" charset="0"/>
              </a:rPr>
              <a:t>Kalamandra</a:t>
            </a:r>
            <a:r>
              <a:rPr lang="en-US" altLang="zh-TW" sz="1800" b="1" dirty="0">
                <a:latin typeface="Lobster" panose="02020500000000000000" charset="0"/>
              </a:rPr>
              <a:t> chardonnay$1100</a:t>
            </a:r>
            <a:r>
              <a:rPr lang="en-US" altLang="zh-TW" b="1" dirty="0">
                <a:latin typeface="Arial" panose="020B0604020202020204" pitchFamily="34" charset="0"/>
              </a:rPr>
              <a:t> </a:t>
            </a:r>
            <a:endParaRPr lang="en-US" altLang="zh-TW" dirty="0"/>
          </a:p>
          <a:p>
            <a:r>
              <a:rPr lang="en-US" altLang="zh-TW" dirty="0">
                <a:latin typeface="Arial" panose="020B0604020202020204" pitchFamily="34" charset="0"/>
              </a:rPr>
              <a:t>Australian, crisp and refreshing</a:t>
            </a:r>
            <a:endParaRPr lang="en-US" altLang="zh-TW" dirty="0"/>
          </a:p>
          <a:p>
            <a:r>
              <a:rPr lang="en-US" altLang="zh-TW" dirty="0">
                <a:latin typeface="Arial" panose="020B0604020202020204" pitchFamily="34" charset="0"/>
              </a:rPr>
              <a:t>Enjoy with seafood, cheese, chicken </a:t>
            </a:r>
            <a:r>
              <a:rPr lang="en-US" altLang="zh-TW" dirty="0" smtClean="0">
                <a:latin typeface="Arial" panose="020B0604020202020204" pitchFamily="34" charset="0"/>
              </a:rPr>
              <a:t>and</a:t>
            </a:r>
          </a:p>
          <a:p>
            <a:r>
              <a:rPr lang="en-US" altLang="zh-TW" dirty="0" smtClean="0">
                <a:latin typeface="Arial" panose="020B0604020202020204" pitchFamily="34" charset="0"/>
              </a:rPr>
              <a:t>hot </a:t>
            </a:r>
            <a:r>
              <a:rPr lang="en-US" altLang="zh-TW" dirty="0">
                <a:latin typeface="Arial" panose="020B0604020202020204" pitchFamily="34" charset="0"/>
              </a:rPr>
              <a:t>summer days</a:t>
            </a:r>
            <a:endParaRPr lang="en-US" altLang="zh-TW" dirty="0"/>
          </a:p>
          <a:p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適合搭配白肉或</a:t>
            </a:r>
            <a:r>
              <a:rPr lang="zh-TW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起司</a:t>
            </a:r>
            <a:endParaRPr lang="en-US" altLang="zh-TW" sz="12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dirty="0"/>
          </a:p>
          <a:p>
            <a:r>
              <a:rPr lang="en-US" altLang="zh-TW" sz="1800" b="1" dirty="0" smtClean="0">
                <a:latin typeface="Lobster" panose="02020500000000000000" charset="0"/>
              </a:rPr>
              <a:t>Baron </a:t>
            </a:r>
            <a:r>
              <a:rPr lang="en-US" altLang="zh-TW" sz="1800" b="1" dirty="0">
                <a:latin typeface="Lobster" panose="02020500000000000000" charset="0"/>
              </a:rPr>
              <a:t>de </a:t>
            </a:r>
            <a:r>
              <a:rPr lang="en-US" altLang="zh-TW" sz="1800" b="1" dirty="0" err="1">
                <a:latin typeface="Lobster" panose="02020500000000000000" charset="0"/>
              </a:rPr>
              <a:t>Turis</a:t>
            </a:r>
            <a:r>
              <a:rPr lang="en-US" altLang="zh-TW" sz="1800" b="1" dirty="0">
                <a:latin typeface="Lobster" panose="02020500000000000000" charset="0"/>
              </a:rPr>
              <a:t> Spain/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西班牙紅酒</a:t>
            </a:r>
            <a:r>
              <a:rPr lang="zh-TW" altLang="en-US" sz="1800" b="1" dirty="0">
                <a:latin typeface="Lobster" panose="02020500000000000000" charset="0"/>
              </a:rPr>
              <a:t> </a:t>
            </a:r>
            <a:r>
              <a:rPr lang="en-US" altLang="zh-TW" sz="1800" b="1" dirty="0">
                <a:latin typeface="Lobster" panose="02020500000000000000" charset="0"/>
              </a:rPr>
              <a:t>$680</a:t>
            </a:r>
            <a:endParaRPr lang="zh-TW" altLang="en-US" dirty="0"/>
          </a:p>
          <a:p>
            <a:r>
              <a:rPr lang="en-US" altLang="zh-TW" dirty="0">
                <a:latin typeface="Arial" panose="020B0604020202020204" pitchFamily="34" charset="0"/>
              </a:rPr>
              <a:t>Red wine oaky and fruity </a:t>
            </a:r>
            <a:endParaRPr lang="en-US" altLang="zh-TW" dirty="0"/>
          </a:p>
          <a:p>
            <a:r>
              <a:rPr lang="en-US" altLang="zh-TW" sz="1800" b="1" dirty="0">
                <a:latin typeface="Lobster" panose="02020500000000000000" charset="0"/>
              </a:rPr>
              <a:t>Baron de </a:t>
            </a:r>
            <a:r>
              <a:rPr lang="en-US" altLang="zh-TW" sz="1800" b="1" dirty="0" err="1">
                <a:latin typeface="Lobster" panose="02020500000000000000" charset="0"/>
              </a:rPr>
              <a:t>Breg</a:t>
            </a:r>
            <a:r>
              <a:rPr lang="en-US" altLang="zh-TW" sz="1800" b="1" dirty="0">
                <a:latin typeface="Lobster" panose="02020500000000000000" charset="0"/>
              </a:rPr>
              <a:t> Spain /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西班牙白酒</a:t>
            </a:r>
            <a:r>
              <a:rPr lang="en-US" altLang="zh-TW" sz="1800" b="1" dirty="0">
                <a:latin typeface="Lobster" panose="02020500000000000000" charset="0"/>
              </a:rPr>
              <a:t>$680</a:t>
            </a:r>
            <a:endParaRPr lang="zh-TW" altLang="en-US" dirty="0"/>
          </a:p>
          <a:p>
            <a:r>
              <a:rPr lang="en-US" altLang="zh-TW" dirty="0">
                <a:latin typeface="Arial" panose="020B0604020202020204" pitchFamily="34" charset="0"/>
              </a:rPr>
              <a:t>White wine enjoyed with chicken,</a:t>
            </a:r>
            <a:endParaRPr lang="en-US" altLang="zh-TW" dirty="0"/>
          </a:p>
          <a:p>
            <a:r>
              <a:rPr lang="en-US" altLang="zh-TW" dirty="0">
                <a:latin typeface="Arial" panose="020B0604020202020204" pitchFamily="34" charset="0"/>
              </a:rPr>
              <a:t>seafood or </a:t>
            </a:r>
            <a:r>
              <a:rPr lang="en-US" altLang="zh-TW" dirty="0" smtClean="0">
                <a:latin typeface="Arial" panose="020B0604020202020204" pitchFamily="34" charset="0"/>
              </a:rPr>
              <a:t>cheese</a:t>
            </a:r>
            <a:endParaRPr lang="en-US" altLang="zh-TW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46"/>
          <p:cNvPicPr preferRelativeResize="0"/>
          <p:nvPr/>
        </p:nvPicPr>
        <p:blipFill rotWithShape="1">
          <a:blip r:embed="rId3">
            <a:alphaModFix/>
          </a:blip>
          <a:srcRect t="35249" b="35252"/>
          <a:stretch/>
        </p:blipFill>
        <p:spPr>
          <a:xfrm>
            <a:off x="5117642" y="4720126"/>
            <a:ext cx="2259347" cy="156343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46"/>
          <p:cNvSpPr txBox="1"/>
          <p:nvPr/>
        </p:nvSpPr>
        <p:spPr>
          <a:xfrm>
            <a:off x="1630907" y="313899"/>
            <a:ext cx="5384896" cy="1192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pPr algn="ctr"/>
            <a:r>
              <a:rPr lang="en-US" altLang="zh-TW" sz="2918" b="1" dirty="0">
                <a:latin typeface="Lobster"/>
                <a:ea typeface="Lobster"/>
                <a:cs typeface="Lobster"/>
                <a:sym typeface="Lobster"/>
              </a:rPr>
              <a:t>everyday </a:t>
            </a:r>
            <a:r>
              <a:rPr lang="en-US" altLang="zh-TW" sz="2918" b="1" dirty="0" err="1" smtClean="0">
                <a:latin typeface="Lobster"/>
                <a:ea typeface="Lobster"/>
                <a:cs typeface="Lobster"/>
                <a:sym typeface="Lobster"/>
              </a:rPr>
              <a:t>favourites</a:t>
            </a:r>
            <a:endParaRPr lang="en-US" altLang="zh-TW" sz="2918" b="1" dirty="0" smtClean="0">
              <a:latin typeface="Lobster"/>
              <a:ea typeface="Lobster"/>
              <a:cs typeface="Lobster"/>
              <a:sym typeface="Lobster"/>
            </a:endParaRPr>
          </a:p>
          <a:p>
            <a:pPr algn="ctr"/>
            <a:r>
              <a:rPr lang="en-US" altLang="zh-TW" sz="1800" dirty="0">
                <a:latin typeface="Impact"/>
                <a:ea typeface="Impact"/>
                <a:cs typeface="Impact"/>
                <a:sym typeface="Impact"/>
              </a:rPr>
              <a:t>relax with a cool drink at the YAK</a:t>
            </a:r>
          </a:p>
          <a:p>
            <a:pPr algn="ctr"/>
            <a:endParaRPr sz="2918" b="1" dirty="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16" name="Google Shape;716;p46"/>
          <p:cNvSpPr txBox="1"/>
          <p:nvPr/>
        </p:nvSpPr>
        <p:spPr>
          <a:xfrm>
            <a:off x="2355492" y="5599725"/>
            <a:ext cx="2767621" cy="80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23" rIns="88923" bIns="88923" anchor="t" anchorCtr="0">
            <a:noAutofit/>
          </a:bodyPr>
          <a:lstStyle/>
          <a:p>
            <a:pPr algn="r"/>
            <a:r>
              <a:rPr lang="en-US" altLang="zh-TW" sz="2140" b="1">
                <a:latin typeface="Lobster"/>
                <a:ea typeface="Lobster"/>
                <a:cs typeface="Lobster"/>
                <a:sym typeface="Lobster"/>
              </a:rPr>
              <a:t>tequila and orange $190</a:t>
            </a:r>
            <a:endParaRPr sz="2140" b="1">
              <a:latin typeface="Lobster"/>
              <a:ea typeface="Lobster"/>
              <a:cs typeface="Lobster"/>
              <a:sym typeface="Lobster"/>
            </a:endParaRPr>
          </a:p>
          <a:p>
            <a:pPr algn="r"/>
            <a:r>
              <a:rPr lang="zh-TW" altLang="en-US" sz="1751" b="1">
                <a:latin typeface="Microsoft JhengHei"/>
                <a:ea typeface="Microsoft JhengHei"/>
                <a:cs typeface="Microsoft JhengHei"/>
                <a:sym typeface="Microsoft JhengHei"/>
              </a:rPr>
              <a:t>柳橙龍舌蘭</a:t>
            </a:r>
            <a:endParaRPr sz="1751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17" name="Google Shape;717;p46"/>
          <p:cNvSpPr txBox="1"/>
          <p:nvPr/>
        </p:nvSpPr>
        <p:spPr>
          <a:xfrm>
            <a:off x="1731582" y="2643195"/>
            <a:ext cx="2372538" cy="80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r>
              <a:rPr lang="en-US" altLang="zh-TW" sz="2140" b="1" dirty="0">
                <a:latin typeface="Lobster"/>
                <a:ea typeface="Lobster"/>
                <a:cs typeface="Lobster"/>
                <a:sym typeface="Lobster"/>
              </a:rPr>
              <a:t>rum and coke  $170 </a:t>
            </a:r>
            <a:endParaRPr sz="2140" b="1" dirty="0">
              <a:latin typeface="Lobster"/>
              <a:ea typeface="Lobster"/>
              <a:cs typeface="Lobster"/>
              <a:sym typeface="Lobster"/>
            </a:endParaRPr>
          </a:p>
          <a:p>
            <a:r>
              <a:rPr lang="zh-TW" altLang="en-US" sz="1751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萊姆可樂</a:t>
            </a:r>
            <a:endParaRPr sz="1751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18" name="Google Shape;718;p46"/>
          <p:cNvSpPr txBox="1"/>
          <p:nvPr/>
        </p:nvSpPr>
        <p:spPr>
          <a:xfrm>
            <a:off x="3292679" y="2082522"/>
            <a:ext cx="2575915" cy="88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altLang="zh-TW" sz="2140" b="1" dirty="0">
                <a:latin typeface="Lobster"/>
                <a:ea typeface="Lobster"/>
                <a:cs typeface="Lobster"/>
                <a:sym typeface="Lobster"/>
              </a:rPr>
              <a:t>scotch and coke $170</a:t>
            </a:r>
            <a:endParaRPr sz="2140" b="1" dirty="0">
              <a:latin typeface="Lobster"/>
              <a:ea typeface="Lobster"/>
              <a:cs typeface="Lobster"/>
              <a:sym typeface="Lobster"/>
            </a:endParaRPr>
          </a:p>
          <a:p>
            <a:pPr algn="r">
              <a:buClr>
                <a:schemeClr val="dk1"/>
              </a:buClr>
              <a:buSzPts val="1100"/>
            </a:pPr>
            <a:r>
              <a:rPr lang="zh-TW" altLang="en-US" sz="1751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威士忌可樂</a:t>
            </a:r>
            <a:endParaRPr sz="1751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19" name="Google Shape;719;p46"/>
          <p:cNvSpPr txBox="1"/>
          <p:nvPr/>
        </p:nvSpPr>
        <p:spPr>
          <a:xfrm>
            <a:off x="3168920" y="3136805"/>
            <a:ext cx="2423601" cy="80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pPr algn="r"/>
            <a:r>
              <a:rPr lang="en-US" altLang="zh-TW" sz="2140" b="1" dirty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gin and tonic $170</a:t>
            </a:r>
            <a:endParaRPr sz="2140" b="1" dirty="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algn="r"/>
            <a:r>
              <a:rPr lang="zh-TW" altLang="en-US" sz="1751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金通</a:t>
            </a:r>
            <a:r>
              <a:rPr lang="zh-TW" altLang="en-US" sz="1751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寧</a:t>
            </a:r>
            <a:endParaRPr sz="1751" dirty="0"/>
          </a:p>
        </p:txBody>
      </p:sp>
      <p:sp>
        <p:nvSpPr>
          <p:cNvPr id="720" name="Google Shape;720;p46"/>
          <p:cNvSpPr txBox="1"/>
          <p:nvPr/>
        </p:nvSpPr>
        <p:spPr>
          <a:xfrm>
            <a:off x="2144943" y="3969844"/>
            <a:ext cx="3317060" cy="78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r>
              <a:rPr lang="en-US" altLang="zh-TW" sz="2140" b="1" dirty="0">
                <a:latin typeface="Lobster"/>
                <a:ea typeface="Lobster"/>
                <a:cs typeface="Lobster"/>
                <a:sym typeface="Lobster"/>
              </a:rPr>
              <a:t>Jim Beam and soda $170</a:t>
            </a:r>
            <a:endParaRPr sz="2140" b="1" dirty="0">
              <a:latin typeface="Lobster"/>
              <a:ea typeface="Lobster"/>
              <a:cs typeface="Lobster"/>
              <a:sym typeface="Lobster"/>
            </a:endParaRPr>
          </a:p>
          <a:p>
            <a:r>
              <a:rPr lang="zh-TW" altLang="en-US" sz="1751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金賓蘇打 </a:t>
            </a:r>
            <a:r>
              <a:rPr lang="zh-TW" altLang="en-US" sz="1362" dirty="0"/>
              <a:t> </a:t>
            </a:r>
            <a:endParaRPr sz="2334" dirty="0"/>
          </a:p>
        </p:txBody>
      </p:sp>
      <p:sp>
        <p:nvSpPr>
          <p:cNvPr id="721" name="Google Shape;721;p46"/>
          <p:cNvSpPr txBox="1"/>
          <p:nvPr/>
        </p:nvSpPr>
        <p:spPr>
          <a:xfrm>
            <a:off x="2695876" y="7150974"/>
            <a:ext cx="2767621" cy="644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pPr algn="r"/>
            <a:r>
              <a:rPr lang="en-US" altLang="zh-TW" sz="2140" b="1" dirty="0" err="1">
                <a:latin typeface="Lobster"/>
                <a:ea typeface="Lobster"/>
                <a:cs typeface="Lobster"/>
                <a:sym typeface="Lobster"/>
              </a:rPr>
              <a:t>midori</a:t>
            </a:r>
            <a:r>
              <a:rPr lang="en-US" altLang="zh-TW" sz="2140" b="1" dirty="0">
                <a:latin typeface="Lobster"/>
                <a:ea typeface="Lobster"/>
                <a:cs typeface="Lobster"/>
                <a:sym typeface="Lobster"/>
              </a:rPr>
              <a:t> and soda $190</a:t>
            </a:r>
            <a:endParaRPr sz="2140" b="1" dirty="0">
              <a:latin typeface="Lobster"/>
              <a:ea typeface="Lobster"/>
              <a:cs typeface="Lobster"/>
              <a:sym typeface="Lobster"/>
            </a:endParaRPr>
          </a:p>
          <a:p>
            <a:pPr algn="r"/>
            <a:r>
              <a:rPr lang="zh-TW" altLang="en-US" sz="1362" dirty="0"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zh-TW" altLang="en-US" sz="1751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蜜瓜蘇打</a:t>
            </a:r>
            <a:endParaRPr sz="1751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22" name="Google Shape;722;p46"/>
          <p:cNvPicPr preferRelativeResize="0"/>
          <p:nvPr/>
        </p:nvPicPr>
        <p:blipFill rotWithShape="1">
          <a:blip r:embed="rId4">
            <a:alphaModFix/>
          </a:blip>
          <a:srcRect t="11579" b="11579"/>
          <a:stretch/>
        </p:blipFill>
        <p:spPr>
          <a:xfrm>
            <a:off x="185797" y="5731553"/>
            <a:ext cx="1512538" cy="1754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46"/>
          <p:cNvPicPr preferRelativeResize="0"/>
          <p:nvPr/>
        </p:nvPicPr>
        <p:blipFill rotWithShape="1">
          <a:blip r:embed="rId5">
            <a:alphaModFix/>
          </a:blip>
          <a:srcRect t="11258" b="11258"/>
          <a:stretch/>
        </p:blipFill>
        <p:spPr>
          <a:xfrm>
            <a:off x="192953" y="2317996"/>
            <a:ext cx="1512539" cy="1563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46"/>
          <p:cNvPicPr preferRelativeResize="0"/>
          <p:nvPr/>
        </p:nvPicPr>
        <p:blipFill rotWithShape="1">
          <a:blip r:embed="rId6">
            <a:alphaModFix/>
          </a:blip>
          <a:srcRect l="7533" r="7533"/>
          <a:stretch/>
        </p:blipFill>
        <p:spPr>
          <a:xfrm>
            <a:off x="177016" y="4057668"/>
            <a:ext cx="1959558" cy="1487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46"/>
          <p:cNvPicPr preferRelativeResize="0"/>
          <p:nvPr/>
        </p:nvPicPr>
        <p:blipFill rotWithShape="1">
          <a:blip r:embed="rId7">
            <a:alphaModFix/>
          </a:blip>
          <a:srcRect l="-200884" t="72649" r="208702" b="-72649"/>
          <a:stretch/>
        </p:blipFill>
        <p:spPr>
          <a:xfrm>
            <a:off x="295752" y="8411808"/>
            <a:ext cx="2101736" cy="1708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46"/>
          <p:cNvPicPr preferRelativeResize="0"/>
          <p:nvPr/>
        </p:nvPicPr>
        <p:blipFill rotWithShape="1">
          <a:blip r:embed="rId8">
            <a:alphaModFix/>
          </a:blip>
          <a:srcRect t="562" b="14149"/>
          <a:stretch/>
        </p:blipFill>
        <p:spPr>
          <a:xfrm>
            <a:off x="5868903" y="1289376"/>
            <a:ext cx="1512538" cy="171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46"/>
          <p:cNvPicPr preferRelativeResize="0"/>
          <p:nvPr/>
        </p:nvPicPr>
        <p:blipFill rotWithShape="1">
          <a:blip r:embed="rId9">
            <a:alphaModFix/>
          </a:blip>
          <a:srcRect t="13213" b="13213"/>
          <a:stretch/>
        </p:blipFill>
        <p:spPr>
          <a:xfrm>
            <a:off x="5484311" y="6508102"/>
            <a:ext cx="1895412" cy="185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46"/>
          <p:cNvPicPr preferRelativeResize="0"/>
          <p:nvPr/>
        </p:nvPicPr>
        <p:blipFill rotWithShape="1">
          <a:blip r:embed="rId10">
            <a:alphaModFix/>
          </a:blip>
          <a:srcRect l="3891" r="3891"/>
          <a:stretch/>
        </p:blipFill>
        <p:spPr>
          <a:xfrm>
            <a:off x="5598224" y="3160006"/>
            <a:ext cx="1778747" cy="12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46"/>
          <p:cNvSpPr txBox="1"/>
          <p:nvPr/>
        </p:nvSpPr>
        <p:spPr>
          <a:xfrm>
            <a:off x="157493" y="10000672"/>
            <a:ext cx="7219495" cy="38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zh-TW" sz="1362" dirty="0">
                <a:solidFill>
                  <a:schemeClr val="dk1"/>
                </a:solidFill>
              </a:rPr>
              <a:t>Plus 10% service charge</a:t>
            </a:r>
            <a:endParaRPr sz="1362" dirty="0"/>
          </a:p>
        </p:txBody>
      </p:sp>
      <p:sp>
        <p:nvSpPr>
          <p:cNvPr id="732" name="Google Shape;732;p46"/>
          <p:cNvSpPr txBox="1"/>
          <p:nvPr/>
        </p:nvSpPr>
        <p:spPr>
          <a:xfrm>
            <a:off x="2140494" y="4798886"/>
            <a:ext cx="2767621" cy="77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r>
              <a:rPr lang="en-US" altLang="zh-TW" sz="2140" b="1" dirty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vodka sprite $170</a:t>
            </a:r>
            <a:endParaRPr sz="2140" b="1" dirty="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r>
              <a:rPr lang="zh-TW" altLang="en-US" sz="1751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伏特加雪碧</a:t>
            </a:r>
            <a:endParaRPr sz="1751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3" name="Google Shape;733;p46"/>
          <p:cNvSpPr txBox="1"/>
          <p:nvPr/>
        </p:nvSpPr>
        <p:spPr>
          <a:xfrm>
            <a:off x="1698335" y="6458072"/>
            <a:ext cx="3134813" cy="80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zh-TW" sz="2140" b="1" dirty="0" err="1">
                <a:latin typeface="Lobster"/>
                <a:ea typeface="Lobster"/>
                <a:cs typeface="Lobster"/>
                <a:sym typeface="Lobster"/>
              </a:rPr>
              <a:t>malibu</a:t>
            </a:r>
            <a:r>
              <a:rPr lang="en-US" altLang="zh-TW" sz="2140" b="1" dirty="0">
                <a:latin typeface="Lobster"/>
                <a:ea typeface="Lobster"/>
                <a:cs typeface="Lobster"/>
                <a:sym typeface="Lobster"/>
              </a:rPr>
              <a:t> and lemonade $170</a:t>
            </a:r>
            <a:endParaRPr sz="2140" b="1" dirty="0">
              <a:latin typeface="Lobster"/>
              <a:ea typeface="Lobster"/>
              <a:cs typeface="Lobster"/>
              <a:sym typeface="Lobster"/>
            </a:endParaRPr>
          </a:p>
          <a:p>
            <a:pPr>
              <a:buClr>
                <a:schemeClr val="dk1"/>
              </a:buClr>
              <a:buSzPts val="1100"/>
            </a:pPr>
            <a:r>
              <a:rPr lang="zh-TW" altLang="en-US" sz="1751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椰子檸檬汁</a:t>
            </a:r>
            <a:endParaRPr sz="1362" dirty="0"/>
          </a:p>
        </p:txBody>
      </p:sp>
      <p:sp>
        <p:nvSpPr>
          <p:cNvPr id="734" name="Google Shape;734;p46"/>
          <p:cNvSpPr txBox="1"/>
          <p:nvPr/>
        </p:nvSpPr>
        <p:spPr>
          <a:xfrm>
            <a:off x="157493" y="7506751"/>
            <a:ext cx="2817808" cy="28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923" tIns="88923" rIns="88923" bIns="88923" anchor="t" anchorCtr="0">
            <a:noAutofit/>
          </a:bodyPr>
          <a:lstStyle/>
          <a:p>
            <a:r>
              <a:rPr lang="en-US" altLang="zh-TW" sz="2140" b="1" dirty="0" smtClean="0">
                <a:latin typeface="Lobster"/>
                <a:ea typeface="Lobster"/>
                <a:cs typeface="Lobster"/>
                <a:sym typeface="Lobster"/>
              </a:rPr>
              <a:t>bottled</a:t>
            </a:r>
            <a:endParaRPr sz="2140" b="1" dirty="0">
              <a:latin typeface="Lobster"/>
              <a:ea typeface="Lobster"/>
              <a:cs typeface="Lobster"/>
              <a:sym typeface="Lobster"/>
            </a:endParaRPr>
          </a:p>
          <a:p>
            <a:r>
              <a:rPr lang="en-US" altLang="zh-TW" sz="1751" b="1" dirty="0" err="1">
                <a:latin typeface="Lobster"/>
                <a:ea typeface="Lobster"/>
                <a:cs typeface="Lobster"/>
                <a:sym typeface="Lobster"/>
              </a:rPr>
              <a:t>strongbow</a:t>
            </a:r>
            <a:r>
              <a:rPr lang="en-US" altLang="zh-TW" sz="1751" b="1" dirty="0">
                <a:latin typeface="Lobster"/>
                <a:ea typeface="Lobster"/>
                <a:cs typeface="Lobster"/>
                <a:sym typeface="Lobster"/>
              </a:rPr>
              <a:t> gold apple   $</a:t>
            </a:r>
            <a:r>
              <a:rPr lang="en-US" altLang="zh-TW" sz="1751" b="1" dirty="0" smtClean="0">
                <a:latin typeface="Lobster"/>
                <a:ea typeface="Lobster"/>
                <a:cs typeface="Lobster"/>
                <a:sym typeface="Lobster"/>
              </a:rPr>
              <a:t>180</a:t>
            </a:r>
          </a:p>
          <a:p>
            <a:r>
              <a:rPr lang="zh-TW" altLang="en-US" sz="1751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Lobster"/>
                <a:sym typeface="Lobster"/>
              </a:rPr>
              <a:t>詩莊堡蘋果酒</a:t>
            </a:r>
            <a:r>
              <a:rPr lang="en-US" altLang="zh-TW" sz="1751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Lobster"/>
                <a:sym typeface="Lobster"/>
              </a:rPr>
              <a:t>-</a:t>
            </a:r>
            <a:r>
              <a:rPr lang="zh-TW" altLang="en-US" sz="1751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Lobster"/>
                <a:sym typeface="Lobster"/>
              </a:rPr>
              <a:t>金黃蘋果</a:t>
            </a:r>
            <a:endParaRPr sz="1751" b="1" dirty="0">
              <a:latin typeface="微軟正黑體" panose="020B0604030504040204" pitchFamily="34" charset="-120"/>
              <a:ea typeface="微軟正黑體" panose="020B0604030504040204" pitchFamily="34" charset="-120"/>
              <a:cs typeface="Lobster"/>
              <a:sym typeface="Lobster"/>
            </a:endParaRPr>
          </a:p>
          <a:p>
            <a:r>
              <a:rPr lang="en-US" altLang="zh-TW" sz="1751" b="1" dirty="0" err="1">
                <a:latin typeface="Lobster"/>
                <a:ea typeface="Lobster"/>
                <a:cs typeface="Lobster"/>
                <a:sym typeface="Lobster"/>
              </a:rPr>
              <a:t>strongbow</a:t>
            </a:r>
            <a:r>
              <a:rPr lang="en-US" altLang="zh-TW" sz="1751" b="1" dirty="0">
                <a:latin typeface="Lobster"/>
                <a:ea typeface="Lobster"/>
                <a:cs typeface="Lobster"/>
                <a:sym typeface="Lobster"/>
              </a:rPr>
              <a:t> elderflower  $</a:t>
            </a:r>
            <a:r>
              <a:rPr lang="en-US" altLang="zh-TW" sz="1751" b="1" dirty="0" smtClean="0">
                <a:latin typeface="Lobster"/>
                <a:ea typeface="Lobster"/>
                <a:cs typeface="Lobster"/>
                <a:sym typeface="Lobster"/>
              </a:rPr>
              <a:t>180</a:t>
            </a:r>
          </a:p>
          <a:p>
            <a:r>
              <a:rPr lang="zh-TW" altLang="en-US" sz="1751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obster"/>
                <a:sym typeface="Lobster"/>
              </a:rPr>
              <a:t>詩莊堡蘋果酒</a:t>
            </a:r>
            <a:r>
              <a:rPr lang="en-US" altLang="zh-TW" sz="1751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Lobster"/>
                <a:sym typeface="Lobster"/>
              </a:rPr>
              <a:t>-</a:t>
            </a:r>
            <a:r>
              <a:rPr lang="zh-TW" altLang="en-US" sz="1751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Lobster"/>
                <a:sym typeface="Lobster"/>
              </a:rPr>
              <a:t>接骨木花香</a:t>
            </a:r>
            <a:r>
              <a:rPr lang="en-US" altLang="zh-TW" sz="1751" b="1" dirty="0" err="1" smtClean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strongbow</a:t>
            </a:r>
            <a:r>
              <a:rPr lang="en-US" altLang="zh-TW" sz="1751" b="1" dirty="0" smtClean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n-US" altLang="zh-TW" sz="1751" b="1" dirty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red berry     $</a:t>
            </a:r>
            <a:r>
              <a:rPr lang="en-US" altLang="zh-TW" sz="1751" b="1" dirty="0" smtClean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180</a:t>
            </a:r>
          </a:p>
          <a:p>
            <a:r>
              <a:rPr lang="zh-TW" altLang="en-US" sz="1751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obster"/>
                <a:sym typeface="Lobster"/>
              </a:rPr>
              <a:t>詩莊堡蘋果酒</a:t>
            </a:r>
            <a:r>
              <a:rPr lang="en-US" altLang="zh-TW" sz="1751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Lobster"/>
                <a:sym typeface="Lobster"/>
              </a:rPr>
              <a:t>-</a:t>
            </a:r>
            <a:r>
              <a:rPr lang="zh-TW" altLang="en-US" sz="1751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Lobster"/>
                <a:sym typeface="Lobster"/>
              </a:rPr>
              <a:t>小紅莓</a:t>
            </a:r>
            <a:r>
              <a:rPr lang="en-US" altLang="zh-TW" sz="1751" b="1" dirty="0" err="1" smtClean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hoegaarden</a:t>
            </a:r>
            <a:r>
              <a:rPr lang="en-US" altLang="zh-TW" sz="1751" b="1" dirty="0" smtClean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n-US" altLang="zh-TW" sz="1751" b="1" dirty="0" err="1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rosee</a:t>
            </a:r>
            <a:r>
              <a:rPr lang="en-US" altLang="zh-TW" sz="1751" b="1" dirty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         $</a:t>
            </a:r>
            <a:r>
              <a:rPr lang="en-US" altLang="zh-TW" sz="1751" b="1" dirty="0" smtClean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190</a:t>
            </a:r>
          </a:p>
          <a:p>
            <a:pPr>
              <a:buClr>
                <a:schemeClr val="dk1"/>
              </a:buClr>
              <a:buSzPts val="1100"/>
            </a:pPr>
            <a:r>
              <a:rPr lang="zh-TW" altLang="en-US" sz="1751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bster"/>
                <a:sym typeface="Lobster"/>
              </a:rPr>
              <a:t>豪格登</a:t>
            </a:r>
            <a:r>
              <a:rPr lang="zh-TW" altLang="en-US" sz="1751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bster"/>
                <a:sym typeface="Lobster"/>
              </a:rPr>
              <a:t>覆</a:t>
            </a:r>
            <a:r>
              <a:rPr lang="zh-TW" altLang="en-US" sz="1751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bster"/>
                <a:sym typeface="Lobster"/>
              </a:rPr>
              <a:t>盆莓小麥</a:t>
            </a:r>
            <a:r>
              <a:rPr lang="zh-TW" altLang="en-US" sz="1751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bster"/>
                <a:sym typeface="Lobster"/>
              </a:rPr>
              <a:t>啤酒</a:t>
            </a:r>
            <a:endParaRPr sz="1751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obster"/>
              <a:sym typeface="Lobster"/>
            </a:endParaRPr>
          </a:p>
        </p:txBody>
      </p:sp>
      <p:pic>
        <p:nvPicPr>
          <p:cNvPr id="735" name="Google Shape;735;p46"/>
          <p:cNvPicPr preferRelativeResize="0"/>
          <p:nvPr/>
        </p:nvPicPr>
        <p:blipFill rotWithShape="1">
          <a:blip r:embed="rId11">
            <a:alphaModFix/>
          </a:blip>
          <a:srcRect r="27609"/>
          <a:stretch/>
        </p:blipFill>
        <p:spPr>
          <a:xfrm>
            <a:off x="3045028" y="8089582"/>
            <a:ext cx="1418921" cy="123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6"/>
          <p:cNvPicPr preferRelativeResize="0"/>
          <p:nvPr/>
        </p:nvPicPr>
        <p:blipFill rotWithShape="1">
          <a:blip r:embed="rId12">
            <a:alphaModFix/>
          </a:blip>
          <a:srcRect t="1238" r="2884" b="33217"/>
          <a:stretch/>
        </p:blipFill>
        <p:spPr>
          <a:xfrm>
            <a:off x="4821671" y="8592048"/>
            <a:ext cx="2194132" cy="123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12;p15"/>
          <p:cNvPicPr preferRelativeResize="0"/>
          <p:nvPr/>
        </p:nvPicPr>
        <p:blipFill rotWithShape="1">
          <a:blip r:embed="rId13">
            <a:alphaModFix/>
          </a:blip>
          <a:srcRect l="-1448" t="20621" r="9307" b="30716"/>
          <a:stretch/>
        </p:blipFill>
        <p:spPr>
          <a:xfrm>
            <a:off x="-27709" y="-33251"/>
            <a:ext cx="1845251" cy="170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975</Words>
  <Application>Microsoft Office PowerPoint</Application>
  <PresentationFormat>自訂</PresentationFormat>
  <Paragraphs>148</Paragraphs>
  <Slides>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2" baseType="lpstr">
      <vt:lpstr>微軟正黑體</vt:lpstr>
      <vt:lpstr>Lobster</vt:lpstr>
      <vt:lpstr>Comic Sans MS</vt:lpstr>
      <vt:lpstr>微軟正黑體</vt:lpstr>
      <vt:lpstr>Impact</vt:lpstr>
      <vt:lpstr>Arial</vt:lpstr>
      <vt:lpstr>Simple Light</vt:lpstr>
      <vt:lpstr>PowerPoint 簡報</vt:lpstr>
      <vt:lpstr>一口酒Shots by the tray(6)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‧泰倫斯</dc:creator>
  <cp:lastModifiedBy>Sarah</cp:lastModifiedBy>
  <cp:revision>41</cp:revision>
  <dcterms:modified xsi:type="dcterms:W3CDTF">2019-06-11T12:46:53Z</dcterms:modified>
</cp:coreProperties>
</file>